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3" r:id="rId3"/>
    <p:sldId id="264" r:id="rId4"/>
    <p:sldId id="266" r:id="rId5"/>
    <p:sldId id="265" r:id="rId6"/>
    <p:sldId id="262" r:id="rId7"/>
    <p:sldId id="261" r:id="rId8"/>
    <p:sldId id="257" r:id="rId9"/>
    <p:sldId id="269" r:id="rId10"/>
    <p:sldId id="270" r:id="rId11"/>
    <p:sldId id="271" r:id="rId12"/>
    <p:sldId id="300" r:id="rId13"/>
    <p:sldId id="302" r:id="rId14"/>
    <p:sldId id="272" r:id="rId15"/>
    <p:sldId id="273" r:id="rId16"/>
    <p:sldId id="268" r:id="rId17"/>
    <p:sldId id="275" r:id="rId18"/>
    <p:sldId id="279" r:id="rId19"/>
    <p:sldId id="278" r:id="rId20"/>
    <p:sldId id="277" r:id="rId21"/>
    <p:sldId id="276" r:id="rId22"/>
    <p:sldId id="274" r:id="rId23"/>
    <p:sldId id="260" r:id="rId24"/>
    <p:sldId id="280" r:id="rId25"/>
    <p:sldId id="281" r:id="rId26"/>
    <p:sldId id="283" r:id="rId27"/>
    <p:sldId id="282" r:id="rId28"/>
    <p:sldId id="284" r:id="rId29"/>
    <p:sldId id="285" r:id="rId30"/>
    <p:sldId id="287" r:id="rId31"/>
    <p:sldId id="286" r:id="rId32"/>
    <p:sldId id="298" r:id="rId33"/>
    <p:sldId id="288" r:id="rId34"/>
    <p:sldId id="290" r:id="rId35"/>
    <p:sldId id="289" r:id="rId36"/>
    <p:sldId id="291" r:id="rId37"/>
    <p:sldId id="292" r:id="rId38"/>
    <p:sldId id="293" r:id="rId39"/>
    <p:sldId id="295" r:id="rId40"/>
    <p:sldId id="301" r:id="rId41"/>
    <p:sldId id="29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79" d="100"/>
          <a:sy n="79" d="100"/>
        </p:scale>
        <p:origin x="39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A5BFB-FDEF-43EB-8AF1-874668638DB0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92327-5FCE-427D-AB26-9E547E5A1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40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A5BFB-FDEF-43EB-8AF1-874668638DB0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92327-5FCE-427D-AB26-9E547E5A1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65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A5BFB-FDEF-43EB-8AF1-874668638DB0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92327-5FCE-427D-AB26-9E547E5A1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2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A5BFB-FDEF-43EB-8AF1-874668638DB0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92327-5FCE-427D-AB26-9E547E5A1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A5BFB-FDEF-43EB-8AF1-874668638DB0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92327-5FCE-427D-AB26-9E547E5A1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64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A5BFB-FDEF-43EB-8AF1-874668638DB0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92327-5FCE-427D-AB26-9E547E5A1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35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A5BFB-FDEF-43EB-8AF1-874668638DB0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92327-5FCE-427D-AB26-9E547E5A1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191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A5BFB-FDEF-43EB-8AF1-874668638DB0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92327-5FCE-427D-AB26-9E547E5A1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77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A5BFB-FDEF-43EB-8AF1-874668638DB0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92327-5FCE-427D-AB26-9E547E5A1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63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A5BFB-FDEF-43EB-8AF1-874668638DB0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92327-5FCE-427D-AB26-9E547E5A1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09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A5BFB-FDEF-43EB-8AF1-874668638DB0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92327-5FCE-427D-AB26-9E547E5A1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84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A5BFB-FDEF-43EB-8AF1-874668638DB0}" type="datetimeFigureOut">
              <a:rPr lang="en-US" smtClean="0"/>
              <a:t>10/1/2015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92327-5FCE-427D-AB26-9E547E5A1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4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tiff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761" y="-112577"/>
            <a:ext cx="631151" cy="63165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89233" y="53116"/>
            <a:ext cx="5656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Myriad Pro"/>
                <a:cs typeface="Myriad Pro"/>
              </a:rPr>
              <a:t>WELCOME PURIUM </a:t>
            </a:r>
            <a:r>
              <a:rPr lang="en-US" sz="3200" dirty="0">
                <a:solidFill>
                  <a:srgbClr val="8BB62B"/>
                </a:solidFill>
                <a:latin typeface="Myriad Pro"/>
                <a:cs typeface="Myriad Pro"/>
              </a:rPr>
              <a:t>MEMBERS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1665" y="-1146913"/>
            <a:ext cx="12975167" cy="118784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11666" y="2059805"/>
            <a:ext cx="12975167" cy="109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spc="400" dirty="0" smtClean="0">
                <a:latin typeface="Myriad Pro Cond"/>
                <a:cs typeface="Myriad Pro Cond"/>
              </a:rPr>
              <a:t>REAL FOOD REVOLUTION</a:t>
            </a:r>
          </a:p>
          <a:p>
            <a:pPr algn="ctr"/>
            <a:r>
              <a:rPr lang="en-US" sz="2133" b="1" spc="400" dirty="0" smtClean="0">
                <a:latin typeface="Myriad Pro Cond"/>
                <a:cs typeface="Myriad Pro Cond"/>
              </a:rPr>
              <a:t>TRANSFORMATION • LIFESTYLE • GIFT CARDS</a:t>
            </a:r>
            <a:endParaRPr lang="en-US" sz="2133" b="1" spc="400" dirty="0">
              <a:latin typeface="Myriad Pro Cond"/>
              <a:cs typeface="Myriad Pro Cond"/>
            </a:endParaRPr>
          </a:p>
        </p:txBody>
      </p:sp>
      <p:sp>
        <p:nvSpPr>
          <p:cNvPr id="16" name="Round Diagonal Corner Rectangle 15"/>
          <p:cNvSpPr/>
          <p:nvPr/>
        </p:nvSpPr>
        <p:spPr>
          <a:xfrm>
            <a:off x="7252253" y="5266026"/>
            <a:ext cx="5511249" cy="1403985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1685" y="5559340"/>
            <a:ext cx="2037927" cy="98382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6510" y="-257854"/>
            <a:ext cx="11874500" cy="2390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933" b="1" dirty="0">
                <a:latin typeface="Myriad Pro Cond"/>
                <a:cs typeface="Myriad Pro Cond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340731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705" y="-152239"/>
            <a:ext cx="574263" cy="7662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40084" y="2088824"/>
            <a:ext cx="57054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Myriad Pro Cond"/>
              </a:rPr>
              <a:t>Most food and drinks:</a:t>
            </a:r>
          </a:p>
          <a:p>
            <a:endParaRPr lang="en-US" sz="1200" b="1" dirty="0" smtClean="0">
              <a:latin typeface="Myriad Pro Cond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smtClean="0">
                <a:latin typeface="Myriad Pro Cond"/>
              </a:rPr>
              <a:t>Artificial colors &amp; flavors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smtClean="0">
                <a:latin typeface="Myriad Pro Cond"/>
              </a:rPr>
              <a:t>Artificial sweeteners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smtClean="0">
                <a:latin typeface="Myriad Pro Cond"/>
              </a:rPr>
              <a:t>Binders &amp; fillers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smtClean="0">
                <a:latin typeface="Myriad Pro Cond"/>
              </a:rPr>
              <a:t>Pesticides &amp; hormones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smtClean="0">
                <a:latin typeface="Myriad Pro Cond"/>
              </a:rPr>
              <a:t>Irradiated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latin typeface="Myriad Pro Cond"/>
              </a:rPr>
              <a:t>G</a:t>
            </a:r>
            <a:r>
              <a:rPr lang="en-US" sz="2800" b="1" dirty="0" smtClean="0">
                <a:latin typeface="Myriad Pro Cond"/>
              </a:rPr>
              <a:t>enetically modified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9688" y="14397"/>
            <a:ext cx="5475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8BB62B"/>
                </a:solidFill>
                <a:latin typeface="Myriad Pro"/>
                <a:cs typeface="Myriad Pro"/>
              </a:rPr>
              <a:t>PROBLEMS </a:t>
            </a:r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with our food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46" y="2094464"/>
            <a:ext cx="5130122" cy="341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6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705" y="-152239"/>
            <a:ext cx="574263" cy="7662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25034" y="1081197"/>
            <a:ext cx="592666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Myriad Pro Cond"/>
              </a:rPr>
              <a:t>Nutritionally Bankrupt Food </a:t>
            </a:r>
          </a:p>
          <a:p>
            <a:r>
              <a:rPr lang="en-US" sz="3200" b="1" dirty="0" smtClean="0">
                <a:latin typeface="Myriad Pro Cond"/>
              </a:rPr>
              <a:t>&amp; Modern </a:t>
            </a:r>
            <a:r>
              <a:rPr lang="en-US" sz="3200" b="1" dirty="0">
                <a:latin typeface="Myriad Pro Cond"/>
              </a:rPr>
              <a:t>L</a:t>
            </a:r>
            <a:r>
              <a:rPr lang="en-US" sz="3200" b="1" dirty="0" smtClean="0">
                <a:latin typeface="Myriad Pro Cond"/>
              </a:rPr>
              <a:t>ifestyle:</a:t>
            </a:r>
          </a:p>
          <a:p>
            <a:endParaRPr lang="en-US" sz="1200" b="1" dirty="0" smtClean="0">
              <a:latin typeface="Myriad Pro Cond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latin typeface="Myriad Pro Cond"/>
              </a:rPr>
              <a:t>Alzheimers</a:t>
            </a:r>
            <a:endParaRPr lang="en-US" sz="2400" b="1" dirty="0" smtClean="0">
              <a:latin typeface="Myriad Pro Cond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Myriad Pro Cond"/>
              </a:rPr>
              <a:t>Autism / ADDHD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Myriad Pro Cond"/>
              </a:rPr>
              <a:t>Diabetes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Myriad Pro Cond"/>
              </a:rPr>
              <a:t>Heart Disease / Cancer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Myriad Pro Cond"/>
              </a:rPr>
              <a:t>Obesity</a:t>
            </a:r>
          </a:p>
          <a:p>
            <a:endParaRPr lang="en-US" sz="1200" b="1" dirty="0">
              <a:latin typeface="Myriad Pro Cond"/>
            </a:endParaRPr>
          </a:p>
          <a:p>
            <a:r>
              <a:rPr lang="en-US" sz="3200" b="1" dirty="0" smtClean="0">
                <a:latin typeface="Myriad Pro Cond"/>
              </a:rPr>
              <a:t>Superfoods = Super </a:t>
            </a:r>
            <a:r>
              <a:rPr lang="en-US" sz="3200" b="1" dirty="0" smtClean="0">
                <a:latin typeface="Myriad Pro Cond"/>
              </a:rPr>
              <a:t>Life</a:t>
            </a:r>
          </a:p>
          <a:p>
            <a:endParaRPr lang="en-US" sz="2400" b="1" i="1" dirty="0" smtClean="0">
              <a:latin typeface="Myriad Pro Cond"/>
            </a:endParaRPr>
          </a:p>
          <a:p>
            <a:r>
              <a:rPr lang="en-US" sz="2400" b="1" i="1" dirty="0" err="1" smtClean="0">
                <a:latin typeface="Myriad Pro Cond"/>
              </a:rPr>
              <a:t>Purium</a:t>
            </a:r>
            <a:r>
              <a:rPr lang="en-US" sz="2400" b="1" i="1" dirty="0" smtClean="0">
                <a:latin typeface="Myriad Pro Cond"/>
              </a:rPr>
              <a:t> products are foods and supplements and do not cure or </a:t>
            </a:r>
          </a:p>
          <a:p>
            <a:r>
              <a:rPr lang="en-US" sz="2400" b="1" i="1" dirty="0" smtClean="0">
                <a:latin typeface="Myriad Pro Cond"/>
              </a:rPr>
              <a:t>treat any diseases.</a:t>
            </a:r>
            <a:endParaRPr lang="en-US" sz="2400" b="1" i="1" dirty="0" smtClean="0">
              <a:latin typeface="Myriad Pro Con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9688" y="14397"/>
            <a:ext cx="5475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8BB62B"/>
                </a:solidFill>
                <a:latin typeface="Myriad Pro"/>
                <a:cs typeface="Myriad Pro"/>
              </a:rPr>
              <a:t>PROBLEMS </a:t>
            </a:r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with our food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9" y="1425677"/>
            <a:ext cx="4954599" cy="445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5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6345336" y="-7862"/>
            <a:ext cx="5475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>
                <a:solidFill>
                  <a:schemeClr val="bg1"/>
                </a:solidFill>
                <a:latin typeface="Myriad Pro"/>
                <a:cs typeface="Myriad Pro"/>
              </a:rPr>
              <a:t>Purium</a:t>
            </a:r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LIFESTYLE </a:t>
            </a:r>
            <a:r>
              <a:rPr lang="en-US" sz="3200" b="1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11" name="Picture 10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13" y="-98620"/>
            <a:ext cx="574263" cy="7662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900" y="945877"/>
            <a:ext cx="3772487" cy="25105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644" y="943188"/>
            <a:ext cx="3780568" cy="25159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7240" r="5381"/>
          <a:stretch/>
        </p:blipFill>
        <p:spPr>
          <a:xfrm>
            <a:off x="584199" y="945877"/>
            <a:ext cx="3640667" cy="24884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t="2062" r="2843"/>
          <a:stretch/>
        </p:blipFill>
        <p:spPr>
          <a:xfrm>
            <a:off x="7952141" y="3462977"/>
            <a:ext cx="3700316" cy="30338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53782" y="3856513"/>
            <a:ext cx="54509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Myriad Pro Cond"/>
              </a:rPr>
              <a:t>It’s all about the lifestyle.</a:t>
            </a:r>
          </a:p>
          <a:p>
            <a:r>
              <a:rPr lang="en-US" sz="2800" b="1" dirty="0" smtClean="0">
                <a:latin typeface="Myriad Pro Cond"/>
              </a:rPr>
              <a:t>And it starts with just 10 days.</a:t>
            </a:r>
          </a:p>
          <a:p>
            <a:endParaRPr lang="en-US" sz="2800" b="1" dirty="0">
              <a:latin typeface="Myriad Pro Cond"/>
            </a:endParaRPr>
          </a:p>
          <a:p>
            <a:r>
              <a:rPr lang="en-US" sz="2800" b="1" dirty="0" smtClean="0">
                <a:latin typeface="Myriad Pro Cond"/>
              </a:rPr>
              <a:t>What are your goals?</a:t>
            </a:r>
          </a:p>
          <a:p>
            <a:r>
              <a:rPr lang="en-US" sz="2800" b="1" dirty="0" smtClean="0">
                <a:latin typeface="Myriad Pro Cond"/>
              </a:rPr>
              <a:t>We </a:t>
            </a:r>
            <a:r>
              <a:rPr lang="en-US" sz="2800" b="1" i="1" dirty="0" smtClean="0">
                <a:latin typeface="Myriad Pro Cond"/>
              </a:rPr>
              <a:t>can</a:t>
            </a:r>
            <a:r>
              <a:rPr lang="en-US" sz="2800" b="1" dirty="0" smtClean="0">
                <a:latin typeface="Myriad Pro Cond"/>
              </a:rPr>
              <a:t> help you get there.</a:t>
            </a:r>
            <a:endParaRPr lang="en-US" sz="2800" b="1" dirty="0">
              <a:latin typeface="Myriad Pro Cond"/>
            </a:endParaRPr>
          </a:p>
        </p:txBody>
      </p:sp>
    </p:spTree>
    <p:extLst>
      <p:ext uri="{BB962C8B-B14F-4D97-AF65-F5344CB8AC3E}">
        <p14:creationId xmlns:p14="http://schemas.microsoft.com/office/powerpoint/2010/main" val="198591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6512897" y="-7860"/>
            <a:ext cx="5475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10-Day 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TRANSFORMATION</a:t>
            </a:r>
            <a:r>
              <a:rPr lang="en-US" sz="3200" b="1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8" name="Picture 7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705" y="-152239"/>
            <a:ext cx="574263" cy="7662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03697" y="2227131"/>
            <a:ext cx="51183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Myriad Pro Cond"/>
              </a:rPr>
              <a:t>10 day vacation from</a:t>
            </a:r>
          </a:p>
          <a:p>
            <a:r>
              <a:rPr lang="en-US" sz="3600" b="1" dirty="0">
                <a:latin typeface="Myriad Pro Cond"/>
              </a:rPr>
              <a:t>p</a:t>
            </a:r>
            <a:r>
              <a:rPr lang="en-US" sz="3600" b="1" dirty="0" smtClean="0">
                <a:latin typeface="Myriad Pro Cond"/>
              </a:rPr>
              <a:t>rocessed foods.</a:t>
            </a:r>
          </a:p>
          <a:p>
            <a:endParaRPr lang="en-US" sz="3600" b="1" dirty="0">
              <a:latin typeface="Myriad Pro Cond"/>
            </a:endParaRPr>
          </a:p>
          <a:p>
            <a:r>
              <a:rPr lang="en-US" sz="3600" b="1" dirty="0" smtClean="0">
                <a:latin typeface="Myriad Pro Cond"/>
              </a:rPr>
              <a:t>This is the gateway </a:t>
            </a:r>
          </a:p>
          <a:p>
            <a:r>
              <a:rPr lang="en-US" sz="3600" b="1" dirty="0" smtClean="0">
                <a:latin typeface="Myriad Pro Cond"/>
              </a:rPr>
              <a:t>to a healthier lifestyle.</a:t>
            </a:r>
            <a:endParaRPr lang="en-US" sz="3600" b="1" dirty="0">
              <a:latin typeface="Myriad Pro Cond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9" t="3944"/>
          <a:stretch/>
        </p:blipFill>
        <p:spPr>
          <a:xfrm>
            <a:off x="607625" y="1675894"/>
            <a:ext cx="5253465" cy="396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5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6512897" y="-7860"/>
            <a:ext cx="5475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10-Day 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TRANSFORMATION</a:t>
            </a:r>
            <a:r>
              <a:rPr lang="en-US" sz="3200" b="1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8" name="Picture 7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705" y="-152239"/>
            <a:ext cx="574263" cy="7662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37836" y="2504130"/>
            <a:ext cx="6561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Myriad Pro Cond"/>
              </a:rPr>
              <a:t>Detox. </a:t>
            </a:r>
          </a:p>
          <a:p>
            <a:r>
              <a:rPr lang="en-US" sz="3600" b="1" dirty="0" smtClean="0">
                <a:latin typeface="Myriad Pro Cond"/>
              </a:rPr>
              <a:t>Cleanse.</a:t>
            </a:r>
          </a:p>
          <a:p>
            <a:r>
              <a:rPr lang="en-US" sz="3600" b="1" dirty="0" smtClean="0">
                <a:latin typeface="Myriad Pro Cond"/>
              </a:rPr>
              <a:t>Metabolic re-set.</a:t>
            </a:r>
          </a:p>
          <a:p>
            <a:r>
              <a:rPr lang="en-US" sz="3600" b="1" dirty="0" smtClean="0">
                <a:latin typeface="Myriad Pro Cond"/>
              </a:rPr>
              <a:t>Break your addictions.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9" t="3525"/>
          <a:stretch/>
        </p:blipFill>
        <p:spPr>
          <a:xfrm>
            <a:off x="600724" y="1772238"/>
            <a:ext cx="5324310" cy="377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3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6512897" y="-7860"/>
            <a:ext cx="5475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10-Day 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TRANSFORMATION</a:t>
            </a:r>
            <a:r>
              <a:rPr lang="en-US" sz="3200" b="1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8" name="Picture 7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705" y="-152239"/>
            <a:ext cx="574263" cy="766293"/>
          </a:xfrm>
          <a:prstGeom prst="rect">
            <a:avLst/>
          </a:prstGeom>
        </p:spPr>
      </p:pic>
      <p:pic>
        <p:nvPicPr>
          <p:cNvPr id="4100" name="Picture 4" descr="http://mypurium.com/Content/images/home/home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65" y="346713"/>
            <a:ext cx="4102487" cy="614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61744" y="1482061"/>
            <a:ext cx="656122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Myriad Pro Cond"/>
              </a:rPr>
              <a:t>One </a:t>
            </a:r>
            <a:r>
              <a:rPr lang="en-US" sz="3600" b="1" i="1" dirty="0" smtClean="0">
                <a:latin typeface="Myriad Pro Cond"/>
              </a:rPr>
              <a:t>healthy</a:t>
            </a:r>
            <a:r>
              <a:rPr lang="en-US" sz="3600" b="1" dirty="0" smtClean="0">
                <a:latin typeface="Myriad Pro Cond"/>
              </a:rPr>
              <a:t> side effect.</a:t>
            </a:r>
          </a:p>
          <a:p>
            <a:endParaRPr lang="en-US" sz="2800" b="1" dirty="0" smtClean="0">
              <a:latin typeface="Myriad Pro Cond"/>
            </a:endParaRPr>
          </a:p>
          <a:p>
            <a:r>
              <a:rPr lang="en-US" sz="2800" b="1" dirty="0" smtClean="0">
                <a:latin typeface="Myriad Pro Cond"/>
              </a:rPr>
              <a:t>Fastest, healthiest, simplest, </a:t>
            </a:r>
          </a:p>
          <a:p>
            <a:r>
              <a:rPr lang="en-US" sz="2800" b="1" dirty="0" smtClean="0">
                <a:latin typeface="Myriad Pro Cond"/>
              </a:rPr>
              <a:t>least expensive way </a:t>
            </a:r>
          </a:p>
          <a:p>
            <a:r>
              <a:rPr lang="en-US" sz="2800" b="1" dirty="0" smtClean="0">
                <a:latin typeface="Myriad Pro Cond"/>
              </a:rPr>
              <a:t>to lose weight on the planet. </a:t>
            </a:r>
          </a:p>
          <a:p>
            <a:r>
              <a:rPr lang="en-US" sz="2800" b="1" dirty="0">
                <a:latin typeface="Myriad Pro Cond"/>
              </a:rPr>
              <a:t>P</a:t>
            </a:r>
            <a:r>
              <a:rPr lang="en-US" sz="2800" b="1" dirty="0" smtClean="0">
                <a:latin typeface="Myriad Pro Cond"/>
              </a:rPr>
              <a:t>eriod.</a:t>
            </a:r>
          </a:p>
          <a:p>
            <a:endParaRPr lang="en-US" sz="2800" b="1" dirty="0">
              <a:latin typeface="Myriad Pro Cond"/>
            </a:endParaRPr>
          </a:p>
          <a:p>
            <a:r>
              <a:rPr lang="en-US" sz="2800" b="1" dirty="0" smtClean="0">
                <a:latin typeface="Myriad Pro Cond"/>
              </a:rPr>
              <a:t>Average loss: </a:t>
            </a:r>
          </a:p>
          <a:p>
            <a:r>
              <a:rPr lang="en-US" sz="2800" b="1" dirty="0" smtClean="0">
                <a:latin typeface="Myriad Pro Cond"/>
              </a:rPr>
              <a:t>11 pounds &amp; 8 inches</a:t>
            </a:r>
            <a:endParaRPr lang="en-US" sz="2800" b="1" dirty="0">
              <a:latin typeface="Myriad Pro Cond"/>
            </a:endParaRPr>
          </a:p>
        </p:txBody>
      </p:sp>
    </p:spTree>
    <p:extLst>
      <p:ext uri="{BB962C8B-B14F-4D97-AF65-F5344CB8AC3E}">
        <p14:creationId xmlns:p14="http://schemas.microsoft.com/office/powerpoint/2010/main" val="354517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6512897" y="-7860"/>
            <a:ext cx="5475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10-Day 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TRANSFORMATION</a:t>
            </a:r>
            <a:r>
              <a:rPr lang="en-US" sz="3200" b="1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10242" name="Picture 2" descr="http://mypuriumgift.com/images/purium/transformation-titl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292" y="1320117"/>
            <a:ext cx="7951708" cy="103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mypurium.com/Content/images/lifestyle/10-day-p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58" y="2007832"/>
            <a:ext cx="5616833" cy="545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864025" y="2896128"/>
            <a:ext cx="55611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Myriad Pro Cond"/>
              </a:rPr>
              <a:t>Just 23 dollars per day.</a:t>
            </a:r>
          </a:p>
          <a:p>
            <a:endParaRPr lang="en-US" sz="3200" b="1" dirty="0" smtClean="0">
              <a:latin typeface="Myriad Pro Cond"/>
            </a:endParaRPr>
          </a:p>
          <a:p>
            <a:r>
              <a:rPr lang="en-US" sz="3200" b="1" dirty="0" smtClean="0">
                <a:latin typeface="Myriad Pro Cond"/>
              </a:rPr>
              <a:t>Eating choice </a:t>
            </a:r>
          </a:p>
          <a:p>
            <a:r>
              <a:rPr lang="en-US" sz="3200" b="1" dirty="0" smtClean="0">
                <a:latin typeface="Myriad Pro Cond"/>
              </a:rPr>
              <a:t>not a budget choice.</a:t>
            </a:r>
          </a:p>
          <a:p>
            <a:endParaRPr lang="en-US" sz="3200" b="1" dirty="0">
              <a:latin typeface="Myriad Pro Cond"/>
            </a:endParaRPr>
          </a:p>
          <a:p>
            <a:r>
              <a:rPr lang="en-US" sz="3200" b="1" dirty="0" smtClean="0">
                <a:latin typeface="Myriad Pro Cond"/>
              </a:rPr>
              <a:t>60-day guarantee.</a:t>
            </a:r>
          </a:p>
        </p:txBody>
      </p:sp>
      <p:pic>
        <p:nvPicPr>
          <p:cNvPr id="14" name="Picture 13" descr="IGNITE flame-0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705" y="-152239"/>
            <a:ext cx="574263" cy="766293"/>
          </a:xfrm>
          <a:prstGeom prst="rect">
            <a:avLst/>
          </a:prstGeom>
        </p:spPr>
      </p:pic>
      <p:pic>
        <p:nvPicPr>
          <p:cNvPr id="2" name="Picture 1" descr="HAND_HOLDING_SHAKER_2015_SMALL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3" y="108858"/>
            <a:ext cx="3083473" cy="642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9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Picture 10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748" y="-98622"/>
            <a:ext cx="574263" cy="76629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81011" y="-7862"/>
            <a:ext cx="5558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Real people. Real 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RESULTS. </a:t>
            </a:r>
            <a:r>
              <a:rPr lang="en-US" sz="3200" b="1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4" name="Picture 3" descr="Transform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877" y="791800"/>
            <a:ext cx="7926004" cy="56511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55193" y="6073625"/>
            <a:ext cx="4185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latin typeface="Myriad Pro Cond"/>
              </a:rPr>
              <a:t>Results will vary for all participants. </a:t>
            </a:r>
          </a:p>
        </p:txBody>
      </p:sp>
    </p:spTree>
    <p:extLst>
      <p:ext uri="{BB962C8B-B14F-4D97-AF65-F5344CB8AC3E}">
        <p14:creationId xmlns:p14="http://schemas.microsoft.com/office/powerpoint/2010/main" val="171503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6481011" y="-7862"/>
            <a:ext cx="5558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Real people. Real 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RESULTS. </a:t>
            </a:r>
            <a:r>
              <a:rPr lang="en-US" sz="3200" b="1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11" name="Picture 10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099" y="-109028"/>
            <a:ext cx="574263" cy="766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2652" y="1173581"/>
            <a:ext cx="103471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Myriad Pro Cond"/>
              </a:rPr>
              <a:t>Please stand if you’ve lost at least </a:t>
            </a:r>
          </a:p>
          <a:p>
            <a:pPr algn="ctr"/>
            <a:r>
              <a:rPr lang="en-US" sz="3600" b="1" dirty="0" smtClean="0">
                <a:latin typeface="Myriad Pro Cond"/>
              </a:rPr>
              <a:t>10 pounds since joining </a:t>
            </a:r>
            <a:r>
              <a:rPr lang="en-US" sz="3600" b="1" dirty="0" err="1" smtClean="0">
                <a:latin typeface="Myriad Pro Cond"/>
              </a:rPr>
              <a:t>Purium</a:t>
            </a:r>
            <a:r>
              <a:rPr lang="en-US" sz="3600" b="1" dirty="0">
                <a:latin typeface="Myriad Pro Cond"/>
              </a:rPr>
              <a:t>!</a:t>
            </a:r>
            <a:endParaRPr lang="en-US" sz="3600" b="1" dirty="0" smtClean="0">
              <a:latin typeface="Myriad Pro Cond"/>
            </a:endParaRPr>
          </a:p>
          <a:p>
            <a:pPr algn="ctr"/>
            <a:r>
              <a:rPr lang="en-US" sz="3600" b="1" dirty="0" smtClean="0">
                <a:latin typeface="Myriad Pro Cond"/>
              </a:rPr>
              <a:t>20 pounds!!</a:t>
            </a:r>
          </a:p>
          <a:p>
            <a:pPr algn="ctr"/>
            <a:r>
              <a:rPr lang="en-US" sz="3600" b="1" dirty="0" smtClean="0">
                <a:latin typeface="Myriad Pro Cond"/>
              </a:rPr>
              <a:t>30 pounds or more!!!</a:t>
            </a:r>
          </a:p>
          <a:p>
            <a:pPr algn="ctr"/>
            <a:endParaRPr lang="en-US" sz="3600" b="1" dirty="0">
              <a:latin typeface="Myriad Pro Cond"/>
            </a:endParaRPr>
          </a:p>
          <a:p>
            <a:pPr algn="ctr"/>
            <a:r>
              <a:rPr lang="en-US" sz="3600" b="1" dirty="0" smtClean="0">
                <a:latin typeface="Myriad Pro Cond"/>
              </a:rPr>
              <a:t>Let’s hear from some people in the room about their Transformation experiences</a:t>
            </a:r>
            <a:r>
              <a:rPr lang="en-US" sz="3600" b="1" dirty="0" smtClean="0">
                <a:latin typeface="Myriad Pro Cond"/>
              </a:rPr>
              <a:t>.</a:t>
            </a:r>
          </a:p>
          <a:p>
            <a:pPr algn="ctr"/>
            <a:r>
              <a:rPr lang="en-US" sz="2400" b="1" i="1" dirty="0" smtClean="0">
                <a:latin typeface="Myriad Pro Cond"/>
              </a:rPr>
              <a:t>Results will vary for all participants. </a:t>
            </a:r>
          </a:p>
          <a:p>
            <a:pPr algn="ctr"/>
            <a:r>
              <a:rPr lang="en-US" sz="2400" b="1" i="1" dirty="0" smtClean="0">
                <a:latin typeface="Myriad Pro Cond"/>
              </a:rPr>
              <a:t>These claims have not been reviewed by the FDA.</a:t>
            </a:r>
          </a:p>
          <a:p>
            <a:pPr algn="ctr"/>
            <a:r>
              <a:rPr lang="en-US" sz="2400" b="1" i="1" dirty="0" smtClean="0">
                <a:latin typeface="Myriad Pro Cond"/>
              </a:rPr>
              <a:t>Please consult a physician before starting any new health regimen.</a:t>
            </a:r>
            <a:endParaRPr lang="en-US" sz="2400" b="1" i="1" dirty="0">
              <a:latin typeface="Myriad Pro Cond"/>
            </a:endParaRPr>
          </a:p>
        </p:txBody>
      </p:sp>
    </p:spTree>
    <p:extLst>
      <p:ext uri="{BB962C8B-B14F-4D97-AF65-F5344CB8AC3E}">
        <p14:creationId xmlns:p14="http://schemas.microsoft.com/office/powerpoint/2010/main" val="331452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6345336" y="-7862"/>
            <a:ext cx="5475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CONTINUATION </a:t>
            </a:r>
            <a:r>
              <a:rPr lang="en-US" sz="3200" b="1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25034" y="1446491"/>
            <a:ext cx="610427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Myriad Pro Cond"/>
              </a:rPr>
              <a:t>Continue on </a:t>
            </a:r>
            <a:r>
              <a:rPr lang="en-US" sz="3600" b="1" i="1" dirty="0" smtClean="0">
                <a:latin typeface="Myriad Pro Cond"/>
              </a:rPr>
              <a:t>YOUR</a:t>
            </a:r>
            <a:r>
              <a:rPr lang="en-US" sz="3600" b="1" dirty="0" smtClean="0">
                <a:latin typeface="Myriad Pro Cond"/>
              </a:rPr>
              <a:t> Path</a:t>
            </a:r>
          </a:p>
          <a:p>
            <a:endParaRPr lang="en-US" sz="1200" b="1" dirty="0">
              <a:latin typeface="Myriad Pro Cond"/>
            </a:endParaRPr>
          </a:p>
          <a:p>
            <a:r>
              <a:rPr lang="en-US" sz="3600" b="1" dirty="0" smtClean="0">
                <a:latin typeface="Myriad Pro Cond"/>
              </a:rPr>
              <a:t>Weight Loss</a:t>
            </a:r>
          </a:p>
          <a:p>
            <a:r>
              <a:rPr lang="en-US" sz="3600" b="1" dirty="0">
                <a:latin typeface="Myriad Pro Cond"/>
              </a:rPr>
              <a:t>Sports Performance</a:t>
            </a:r>
          </a:p>
          <a:p>
            <a:r>
              <a:rPr lang="en-US" sz="3600" b="1" dirty="0" smtClean="0">
                <a:latin typeface="Myriad Pro Cond"/>
              </a:rPr>
              <a:t>Anti-Aging</a:t>
            </a:r>
          </a:p>
          <a:p>
            <a:r>
              <a:rPr lang="en-US" sz="3600" b="1" dirty="0" smtClean="0">
                <a:latin typeface="Myriad Pro Cond"/>
              </a:rPr>
              <a:t>Family Nutrition</a:t>
            </a:r>
          </a:p>
          <a:p>
            <a:endParaRPr lang="en-US" sz="1200" b="1" dirty="0">
              <a:latin typeface="Myriad Pro Cond"/>
            </a:endParaRPr>
          </a:p>
          <a:p>
            <a:r>
              <a:rPr lang="en-US" sz="2800" b="1" dirty="0" smtClean="0">
                <a:latin typeface="Myriad Pro Cond"/>
              </a:rPr>
              <a:t>Superfood Superstore </a:t>
            </a:r>
          </a:p>
          <a:p>
            <a:r>
              <a:rPr lang="en-US" sz="2800" b="1" dirty="0" smtClean="0">
                <a:latin typeface="Myriad Pro Cond"/>
              </a:rPr>
              <a:t>50+ PURE/PREMIUM Products</a:t>
            </a:r>
          </a:p>
          <a:p>
            <a:endParaRPr lang="en-US" sz="3600" b="1" dirty="0">
              <a:latin typeface="Myriad Pro Cond"/>
            </a:endParaRPr>
          </a:p>
        </p:txBody>
      </p:sp>
      <p:pic>
        <p:nvPicPr>
          <p:cNvPr id="11" name="Picture 10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13" y="-98620"/>
            <a:ext cx="574263" cy="766293"/>
          </a:xfrm>
          <a:prstGeom prst="rect">
            <a:avLst/>
          </a:prstGeom>
        </p:spPr>
      </p:pic>
      <p:pic>
        <p:nvPicPr>
          <p:cNvPr id="2" name="Picture 1" descr="iStock_000006803851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92" y="1655039"/>
            <a:ext cx="5065714" cy="367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5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6570365" y="0"/>
            <a:ext cx="5462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Learn about our 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PRODUCTS</a:t>
            </a:r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12" name="Picture 11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102" y="-117905"/>
            <a:ext cx="574263" cy="7662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06147" y="2269064"/>
            <a:ext cx="37810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Myriad Pro Cond"/>
              </a:rPr>
              <a:t>Raise </a:t>
            </a:r>
          </a:p>
          <a:p>
            <a:r>
              <a:rPr lang="en-US" sz="4800" b="1" dirty="0" smtClean="0">
                <a:latin typeface="Myriad Pro Cond"/>
              </a:rPr>
              <a:t>your hand</a:t>
            </a:r>
          </a:p>
          <a:p>
            <a:r>
              <a:rPr lang="en-US" sz="4800" b="1" dirty="0" smtClean="0">
                <a:latin typeface="Myriad Pro Cond"/>
              </a:rPr>
              <a:t>if you eat.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" t="272"/>
          <a:stretch/>
        </p:blipFill>
        <p:spPr>
          <a:xfrm>
            <a:off x="628711" y="1181443"/>
            <a:ext cx="6819049" cy="477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6345336" y="-7862"/>
            <a:ext cx="5475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Recommended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 PACKS </a:t>
            </a:r>
            <a:r>
              <a:rPr lang="en-US" sz="3200" b="1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11" name="Picture 10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13" y="-98620"/>
            <a:ext cx="574263" cy="766293"/>
          </a:xfrm>
          <a:prstGeom prst="rect">
            <a:avLst/>
          </a:prstGeom>
        </p:spPr>
      </p:pic>
      <p:pic>
        <p:nvPicPr>
          <p:cNvPr id="12290" name="Picture 2" descr="https://api.exigo.com/4.0/PHP/productimages/PLC-PACK---Core-Nutrition_730x700PI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610" y="2041446"/>
            <a:ext cx="1906896" cy="182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api.exigo.com/4.0/PHP/productimages/PLC-PACK---Weight-Control-Pack_730x700PI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93" y="4092651"/>
            <a:ext cx="2398800" cy="230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api.exigo.com/4.0/PHP/productimages/PLC-PACK---DAILY-MAX-730x700-PI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789" y="1734048"/>
            <a:ext cx="2768791" cy="265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api.exigo.com/4.0/PHP/productimages/PLC-PACK---Athlete-performance_730x700PIX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524" y="4095658"/>
            <a:ext cx="2551521" cy="244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04031" y="2286826"/>
            <a:ext cx="42415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Myriad Pro Cond"/>
              </a:rPr>
              <a:t>About </a:t>
            </a:r>
          </a:p>
          <a:p>
            <a:r>
              <a:rPr lang="en-US" sz="3600" b="1" dirty="0" smtClean="0">
                <a:latin typeface="Myriad Pro Cond"/>
              </a:rPr>
              <a:t>$3-$5 per day </a:t>
            </a:r>
          </a:p>
          <a:p>
            <a:r>
              <a:rPr lang="en-US" sz="3600" b="1" dirty="0" smtClean="0">
                <a:latin typeface="Myriad Pro Cond"/>
              </a:rPr>
              <a:t>for a complete, targeted, superfoods nutrition program.</a:t>
            </a:r>
            <a:endParaRPr lang="en-US" sz="3600" b="1" dirty="0">
              <a:latin typeface="Myriad Pro Con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4642" y="1043827"/>
            <a:ext cx="6642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Myriad Pro Cond"/>
              </a:rPr>
              <a:t>4 simple options to continue:</a:t>
            </a:r>
            <a:endParaRPr lang="en-US" sz="3600" b="1" dirty="0">
              <a:latin typeface="Myriad Pro Cond"/>
            </a:endParaRPr>
          </a:p>
        </p:txBody>
      </p:sp>
    </p:spTree>
    <p:extLst>
      <p:ext uri="{BB962C8B-B14F-4D97-AF65-F5344CB8AC3E}">
        <p14:creationId xmlns:p14="http://schemas.microsoft.com/office/powerpoint/2010/main" val="372573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6345336" y="-7862"/>
            <a:ext cx="5475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err="1" smtClean="0">
                <a:solidFill>
                  <a:schemeClr val="bg1"/>
                </a:solidFill>
                <a:latin typeface="Myriad Pro"/>
                <a:cs typeface="Myriad Pro"/>
              </a:rPr>
              <a:t>Purium</a:t>
            </a:r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LIFESTYLE </a:t>
            </a:r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Club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14481" y="2854154"/>
            <a:ext cx="597545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Myriad Pro Cond"/>
              </a:rPr>
              <a:t>Save up to 30%!</a:t>
            </a:r>
          </a:p>
          <a:p>
            <a:r>
              <a:rPr lang="en-US" sz="3200" b="1" dirty="0" smtClean="0">
                <a:latin typeface="Myriad Pro Cond"/>
              </a:rPr>
              <a:t>Save $10 on S&amp;H!</a:t>
            </a:r>
          </a:p>
          <a:p>
            <a:r>
              <a:rPr lang="en-US" sz="3200" b="1" dirty="0" smtClean="0">
                <a:latin typeface="Myriad Pro Cond"/>
              </a:rPr>
              <a:t>Free Naturopathic Doctor!</a:t>
            </a:r>
          </a:p>
          <a:p>
            <a:r>
              <a:rPr lang="en-US" sz="3200" b="1" dirty="0" smtClean="0">
                <a:latin typeface="Myriad Pro Cond"/>
              </a:rPr>
              <a:t>Monthly Product Specials!</a:t>
            </a:r>
          </a:p>
          <a:p>
            <a:r>
              <a:rPr lang="en-US" sz="3200" b="1" dirty="0" smtClean="0">
                <a:latin typeface="Myriad Pro Cond"/>
              </a:rPr>
              <a:t>Includes 5 Gift Cards!</a:t>
            </a:r>
          </a:p>
          <a:p>
            <a:r>
              <a:rPr lang="en-US" sz="3200" b="1" dirty="0" smtClean="0">
                <a:latin typeface="Myriad Pro Cond"/>
              </a:rPr>
              <a:t>(more on that in a minute)</a:t>
            </a:r>
          </a:p>
          <a:p>
            <a:endParaRPr lang="en-US" sz="3600" b="1" dirty="0" smtClean="0">
              <a:latin typeface="Myriad Pro Cond"/>
            </a:endParaRPr>
          </a:p>
        </p:txBody>
      </p:sp>
      <p:pic>
        <p:nvPicPr>
          <p:cNvPr id="11" name="Picture 10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13" y="-98620"/>
            <a:ext cx="574263" cy="766293"/>
          </a:xfrm>
          <a:prstGeom prst="rect">
            <a:avLst/>
          </a:prstGeom>
        </p:spPr>
      </p:pic>
      <p:pic>
        <p:nvPicPr>
          <p:cNvPr id="11266" name="Picture 2" descr="http://www.puriumcorp.com/Content/images/home/PLC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421" y="1434934"/>
            <a:ext cx="2922250" cy="125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mypurium.com/Content/images/Testimonial/family_beac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76" y="1444388"/>
            <a:ext cx="4815276" cy="480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28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7074126" y="-117905"/>
            <a:ext cx="454069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733" dirty="0" smtClean="0">
                <a:solidFill>
                  <a:schemeClr val="bg1"/>
                </a:solidFill>
                <a:latin typeface="Myriad Pro"/>
                <a:cs typeface="Myriad Pro"/>
              </a:rPr>
              <a:t>New! </a:t>
            </a:r>
            <a:r>
              <a:rPr lang="en-US" sz="3733" b="1" dirty="0">
                <a:solidFill>
                  <a:srgbClr val="8BB62B"/>
                </a:solidFill>
                <a:latin typeface="Myriad Pro"/>
                <a:cs typeface="Myriad Pro"/>
              </a:rPr>
              <a:t>SKIN CARE</a:t>
            </a:r>
            <a:r>
              <a:rPr lang="en-US" sz="3733" b="1" dirty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733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0" t="157"/>
          <a:stretch/>
        </p:blipFill>
        <p:spPr>
          <a:xfrm>
            <a:off x="5794276" y="3640874"/>
            <a:ext cx="5369493" cy="2800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90" y="535181"/>
            <a:ext cx="5076687" cy="59061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050" y="1023208"/>
            <a:ext cx="1810285" cy="18102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50559" y="2775518"/>
            <a:ext cx="5238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Noticeable results. Natural ingredients.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244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3693" y="230907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7669876" y="-83572"/>
            <a:ext cx="38063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733" b="1" dirty="0">
                <a:solidFill>
                  <a:srgbClr val="8BB62B"/>
                </a:solidFill>
                <a:latin typeface="Myriad Pro"/>
                <a:cs typeface="Myriad Pro"/>
              </a:rPr>
              <a:t>KIDS </a:t>
            </a:r>
            <a:r>
              <a:rPr lang="en-US" sz="3733" dirty="0">
                <a:solidFill>
                  <a:schemeClr val="bg1"/>
                </a:solidFill>
                <a:latin typeface="Myriad Pro"/>
                <a:cs typeface="Myriad Pro"/>
              </a:rPr>
              <a:t>Products</a:t>
            </a:r>
            <a:endParaRPr lang="en-US" sz="3733" b="1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1403" y="1601543"/>
            <a:ext cx="5181180" cy="4113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0000"/>
                </a:solidFill>
                <a:latin typeface="Myriad Pro Cond"/>
              </a:rPr>
              <a:t>4 New Kids Products</a:t>
            </a:r>
          </a:p>
          <a:p>
            <a:r>
              <a:rPr lang="en-US" sz="3733" b="1" dirty="0">
                <a:solidFill>
                  <a:srgbClr val="000000"/>
                </a:solidFill>
                <a:latin typeface="Myriad Pro Cond"/>
              </a:rPr>
              <a:t>Launching This Fall!</a:t>
            </a:r>
          </a:p>
          <a:p>
            <a:endParaRPr lang="en-US" sz="3733" b="1" dirty="0">
              <a:solidFill>
                <a:srgbClr val="000000"/>
              </a:solidFill>
              <a:latin typeface="Myriad Pro Cond"/>
            </a:endParaRP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3733" b="1" dirty="0">
                <a:solidFill>
                  <a:srgbClr val="000000"/>
                </a:solidFill>
                <a:latin typeface="Myriad Pro Cond"/>
              </a:rPr>
              <a:t>Power Kids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3733" b="1" dirty="0">
                <a:solidFill>
                  <a:srgbClr val="000000"/>
                </a:solidFill>
                <a:latin typeface="Myriad Pro Cond"/>
              </a:rPr>
              <a:t>Power Tabs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3733" b="1" dirty="0">
                <a:solidFill>
                  <a:srgbClr val="000000"/>
                </a:solidFill>
                <a:latin typeface="Myriad Pro Cond"/>
              </a:rPr>
              <a:t>In Focus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3733" b="1" dirty="0">
                <a:solidFill>
                  <a:srgbClr val="000000"/>
                </a:solidFill>
                <a:latin typeface="Myriad Pro Cond"/>
              </a:rPr>
              <a:t>Immune Shield</a:t>
            </a:r>
          </a:p>
        </p:txBody>
      </p:sp>
      <p:pic>
        <p:nvPicPr>
          <p:cNvPr id="19" name="Picture 18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559" y="-152239"/>
            <a:ext cx="574263" cy="7662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52" y="516838"/>
            <a:ext cx="5094819" cy="34105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52" y="3951124"/>
            <a:ext cx="3539472" cy="23554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421" y="3951124"/>
            <a:ext cx="1556350" cy="233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4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3693" y="230907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7267074" y="-83572"/>
            <a:ext cx="42091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733" b="1" dirty="0" smtClean="0">
                <a:solidFill>
                  <a:srgbClr val="8BB62B"/>
                </a:solidFill>
                <a:latin typeface="Myriad Pro"/>
                <a:cs typeface="Myriad Pro"/>
              </a:rPr>
              <a:t>GIFT </a:t>
            </a:r>
            <a:r>
              <a:rPr lang="en-US" sz="3733" dirty="0" smtClean="0">
                <a:solidFill>
                  <a:schemeClr val="bg1"/>
                </a:solidFill>
                <a:latin typeface="Myriad Pro"/>
                <a:cs typeface="Myriad Pro"/>
              </a:rPr>
              <a:t>Card System</a:t>
            </a:r>
            <a:endParaRPr lang="en-US" sz="3733" b="1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84647" y="2463221"/>
            <a:ext cx="5701024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smtClean="0">
                <a:solidFill>
                  <a:srgbClr val="000000"/>
                </a:solidFill>
                <a:latin typeface="Myriad Pro Cond"/>
              </a:rPr>
              <a:t>People don’t like to sell.</a:t>
            </a:r>
          </a:p>
          <a:p>
            <a:endParaRPr lang="en-US" sz="3733" b="1" dirty="0">
              <a:solidFill>
                <a:srgbClr val="000000"/>
              </a:solidFill>
              <a:latin typeface="Myriad Pro Cond"/>
            </a:endParaRPr>
          </a:p>
          <a:p>
            <a:r>
              <a:rPr lang="en-US" sz="3733" b="1" dirty="0" smtClean="0">
                <a:solidFill>
                  <a:srgbClr val="000000"/>
                </a:solidFill>
                <a:latin typeface="Myriad Pro Cond"/>
              </a:rPr>
              <a:t>But they do like to SHARE.</a:t>
            </a:r>
            <a:endParaRPr lang="en-US" sz="3733" b="1" dirty="0">
              <a:solidFill>
                <a:srgbClr val="000000"/>
              </a:solidFill>
              <a:latin typeface="Myriad Pro Cond"/>
            </a:endParaRPr>
          </a:p>
        </p:txBody>
      </p:sp>
      <p:pic>
        <p:nvPicPr>
          <p:cNvPr id="19" name="Picture 18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559" y="-152239"/>
            <a:ext cx="574263" cy="7662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" r="2292"/>
          <a:stretch/>
        </p:blipFill>
        <p:spPr>
          <a:xfrm>
            <a:off x="553208" y="358400"/>
            <a:ext cx="4112310" cy="612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3693" y="230907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7267074" y="-83572"/>
            <a:ext cx="42091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733" b="1" dirty="0" smtClean="0">
                <a:solidFill>
                  <a:srgbClr val="8BB62B"/>
                </a:solidFill>
                <a:latin typeface="Myriad Pro"/>
                <a:cs typeface="Myriad Pro"/>
              </a:rPr>
              <a:t>GIFT </a:t>
            </a:r>
            <a:r>
              <a:rPr lang="en-US" sz="3733" dirty="0" smtClean="0">
                <a:solidFill>
                  <a:schemeClr val="bg1"/>
                </a:solidFill>
                <a:latin typeface="Myriad Pro"/>
                <a:cs typeface="Myriad Pro"/>
              </a:rPr>
              <a:t>Card System</a:t>
            </a:r>
            <a:endParaRPr lang="en-US" sz="3733" b="1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10569" y="1574329"/>
            <a:ext cx="5775862" cy="4113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 smtClean="0">
                <a:solidFill>
                  <a:srgbClr val="000000"/>
                </a:solidFill>
                <a:latin typeface="Myriad Pro Cond"/>
              </a:rPr>
              <a:t>Purium</a:t>
            </a:r>
            <a:r>
              <a:rPr lang="en-US" sz="3733" b="1" dirty="0" smtClean="0">
                <a:solidFill>
                  <a:srgbClr val="000000"/>
                </a:solidFill>
                <a:latin typeface="Myriad Pro Cond"/>
              </a:rPr>
              <a:t> pays you </a:t>
            </a:r>
          </a:p>
          <a:p>
            <a:r>
              <a:rPr lang="en-US" sz="3733" b="1" dirty="0" smtClean="0">
                <a:solidFill>
                  <a:srgbClr val="000000"/>
                </a:solidFill>
                <a:latin typeface="Myriad Pro Cond"/>
              </a:rPr>
              <a:t>to share.</a:t>
            </a:r>
          </a:p>
          <a:p>
            <a:endParaRPr lang="en-US" sz="3733" b="1" dirty="0">
              <a:solidFill>
                <a:srgbClr val="000000"/>
              </a:solidFill>
              <a:latin typeface="Myriad Pro Cond"/>
            </a:endParaRPr>
          </a:p>
          <a:p>
            <a:r>
              <a:rPr lang="en-US" sz="3733" b="1" dirty="0" smtClean="0">
                <a:solidFill>
                  <a:srgbClr val="000000"/>
                </a:solidFill>
                <a:latin typeface="Myriad Pro Cond"/>
              </a:rPr>
              <a:t>Give $50. Get $50.</a:t>
            </a:r>
          </a:p>
          <a:p>
            <a:endParaRPr lang="en-US" sz="3733" b="1" dirty="0" smtClean="0">
              <a:solidFill>
                <a:srgbClr val="000000"/>
              </a:solidFill>
              <a:latin typeface="Myriad Pro Cond"/>
            </a:endParaRPr>
          </a:p>
          <a:p>
            <a:r>
              <a:rPr lang="en-US" sz="3733" b="1" dirty="0" smtClean="0">
                <a:solidFill>
                  <a:srgbClr val="000000"/>
                </a:solidFill>
                <a:latin typeface="Myriad Pro Cond"/>
              </a:rPr>
              <a:t>Enrollment Packs </a:t>
            </a:r>
          </a:p>
          <a:p>
            <a:r>
              <a:rPr lang="en-US" sz="3733" b="1" dirty="0" smtClean="0">
                <a:solidFill>
                  <a:srgbClr val="000000"/>
                </a:solidFill>
                <a:latin typeface="Myriad Pro Cond"/>
              </a:rPr>
              <a:t>pay out up to $350!</a:t>
            </a:r>
            <a:endParaRPr lang="en-US" sz="3733" b="1" dirty="0">
              <a:solidFill>
                <a:srgbClr val="000000"/>
              </a:solidFill>
              <a:latin typeface="Myriad Pro Cond"/>
            </a:endParaRPr>
          </a:p>
        </p:txBody>
      </p:sp>
      <p:pic>
        <p:nvPicPr>
          <p:cNvPr id="19" name="Picture 18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559" y="-152239"/>
            <a:ext cx="574263" cy="766293"/>
          </a:xfrm>
          <a:prstGeom prst="rect">
            <a:avLst/>
          </a:prstGeom>
        </p:spPr>
      </p:pic>
      <p:pic>
        <p:nvPicPr>
          <p:cNvPr id="17410" name="Picture 2" descr="http://puriumcleansegiftcards.com/wp-content/uploads/2014/09/GiftCard2012_B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30" y="741406"/>
            <a:ext cx="4948648" cy="323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media4.s-nbcnews.com/j/msnbc/Components/Photos/040426/040426_money_hlg_10a.grid-6x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30" y="4276280"/>
            <a:ext cx="4885820" cy="204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31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3693" y="230907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7267074" y="-83572"/>
            <a:ext cx="42091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733" b="1" dirty="0" smtClean="0">
                <a:solidFill>
                  <a:srgbClr val="8BB62B"/>
                </a:solidFill>
                <a:latin typeface="Myriad Pro"/>
                <a:cs typeface="Myriad Pro"/>
              </a:rPr>
              <a:t>GIFT </a:t>
            </a:r>
            <a:r>
              <a:rPr lang="en-US" sz="3733" dirty="0" smtClean="0">
                <a:solidFill>
                  <a:schemeClr val="bg1"/>
                </a:solidFill>
                <a:latin typeface="Myriad Pro"/>
                <a:cs typeface="Myriad Pro"/>
              </a:rPr>
              <a:t>Card System</a:t>
            </a:r>
            <a:endParaRPr lang="en-US" sz="3733" b="1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25034" y="1642355"/>
            <a:ext cx="57010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Myriad Pro Cond"/>
              </a:rPr>
              <a:t>Simple. Simple. Simple.</a:t>
            </a:r>
          </a:p>
          <a:p>
            <a:r>
              <a:rPr lang="en-US" sz="3600" b="1" dirty="0" smtClean="0">
                <a:solidFill>
                  <a:srgbClr val="000000"/>
                </a:solidFill>
                <a:latin typeface="Myriad Pro Cond"/>
              </a:rPr>
              <a:t>Sample. Sample. Sample.</a:t>
            </a:r>
          </a:p>
          <a:p>
            <a:endParaRPr lang="en-US" sz="3600" b="1" dirty="0">
              <a:solidFill>
                <a:srgbClr val="000000"/>
              </a:solidFill>
              <a:latin typeface="Myriad Pro Cond"/>
            </a:endParaRPr>
          </a:p>
          <a:p>
            <a:endParaRPr lang="en-US" sz="3600" b="1" dirty="0" smtClean="0">
              <a:solidFill>
                <a:srgbClr val="000000"/>
              </a:solidFill>
              <a:latin typeface="Myriad Pro Cond"/>
            </a:endParaRPr>
          </a:p>
          <a:p>
            <a:r>
              <a:rPr lang="en-US" sz="2800" b="1" dirty="0" smtClean="0">
                <a:solidFill>
                  <a:srgbClr val="000000"/>
                </a:solidFill>
                <a:latin typeface="Myriad Pro Cond"/>
              </a:rPr>
              <a:t>Choose a Gift Card code.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Myriad Pro Cond"/>
              </a:rPr>
              <a:t>Text. Email. Post on Facebook.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Myriad Pro Cond"/>
              </a:rPr>
              <a:t>Host a Healthy Happy Hour.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Myriad Pro Cond"/>
              </a:rPr>
              <a:t>ANYONE can do this business!</a:t>
            </a:r>
            <a:endParaRPr lang="en-US" sz="2800" b="1" dirty="0">
              <a:solidFill>
                <a:srgbClr val="000000"/>
              </a:solidFill>
              <a:latin typeface="Myriad Pro Cond"/>
            </a:endParaRPr>
          </a:p>
        </p:txBody>
      </p:sp>
      <p:pic>
        <p:nvPicPr>
          <p:cNvPr id="19" name="Picture 18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559" y="-152239"/>
            <a:ext cx="574263" cy="766293"/>
          </a:xfrm>
          <a:prstGeom prst="rect">
            <a:avLst/>
          </a:prstGeom>
        </p:spPr>
      </p:pic>
      <p:pic>
        <p:nvPicPr>
          <p:cNvPr id="17410" name="Picture 2" descr="http://puriumcleansegiftcards.com/wp-content/uploads/2014/09/GiftCard2012_B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70" y="1165224"/>
            <a:ext cx="4562311" cy="298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://static1.squarespace.com/static/5448f618e4b0af2717dc812f/5512a444e4b0cd183ba279de/5512c3d2e4b0a07e16770b23/1427293139578/facebook-logo-f-sqaur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1746" r="15625"/>
          <a:stretch/>
        </p:blipFill>
        <p:spPr bwMode="auto">
          <a:xfrm>
            <a:off x="792853" y="4290909"/>
            <a:ext cx="1427749" cy="151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freesmartphonegiveaway.com/wp-content/uploads/2012/10/iphone-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4" t="2402" r="34757" b="9052"/>
          <a:stretch/>
        </p:blipFill>
        <p:spPr bwMode="auto">
          <a:xfrm>
            <a:off x="2406361" y="4290909"/>
            <a:ext cx="751987" cy="151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HH 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862" y="4306313"/>
            <a:ext cx="1770819" cy="152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3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3693" y="230907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7267074" y="-83572"/>
            <a:ext cx="42091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733" b="1" dirty="0" smtClean="0">
                <a:solidFill>
                  <a:srgbClr val="8BB62B"/>
                </a:solidFill>
                <a:latin typeface="Myriad Pro"/>
                <a:cs typeface="Myriad Pro"/>
              </a:rPr>
              <a:t>GIFT </a:t>
            </a:r>
            <a:r>
              <a:rPr lang="en-US" sz="3733" dirty="0" smtClean="0">
                <a:solidFill>
                  <a:schemeClr val="bg1"/>
                </a:solidFill>
                <a:latin typeface="Myriad Pro"/>
                <a:cs typeface="Myriad Pro"/>
              </a:rPr>
              <a:t>Card System</a:t>
            </a:r>
            <a:endParaRPr lang="en-US" sz="3733" b="1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25034" y="1871045"/>
            <a:ext cx="57010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Myriad Pro Cond"/>
              </a:rPr>
              <a:t>Some people use the Gift Card 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Myriad Pro Cond"/>
              </a:rPr>
              <a:t>for a Transformation … 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Myriad Pro Cond"/>
              </a:rPr>
              <a:t>and receive 5 Gift Cards.</a:t>
            </a:r>
          </a:p>
          <a:p>
            <a:endParaRPr lang="en-US" sz="2800" b="1" dirty="0">
              <a:solidFill>
                <a:srgbClr val="000000"/>
              </a:solidFill>
              <a:latin typeface="Myriad Pro Cond"/>
            </a:endParaRPr>
          </a:p>
          <a:p>
            <a:r>
              <a:rPr lang="en-US" sz="2800" b="1" dirty="0" smtClean="0">
                <a:solidFill>
                  <a:srgbClr val="000000"/>
                </a:solidFill>
                <a:latin typeface="Myriad Pro Cond"/>
              </a:rPr>
              <a:t>Some use it for an 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Myriad Pro Cond"/>
              </a:rPr>
              <a:t>Enrollment Pack …</a:t>
            </a:r>
          </a:p>
          <a:p>
            <a:r>
              <a:rPr lang="en-US" sz="2800" b="1" dirty="0">
                <a:solidFill>
                  <a:srgbClr val="000000"/>
                </a:solidFill>
                <a:latin typeface="Myriad Pro Cond"/>
              </a:rPr>
              <a:t>a</a:t>
            </a:r>
            <a:r>
              <a:rPr lang="en-US" sz="2800" b="1" dirty="0" smtClean="0">
                <a:solidFill>
                  <a:srgbClr val="000000"/>
                </a:solidFill>
                <a:latin typeface="Myriad Pro Cond"/>
              </a:rPr>
              <a:t>nd receive 20-100 Gift Cards!</a:t>
            </a:r>
          </a:p>
          <a:p>
            <a:endParaRPr lang="en-US" sz="2800" b="1" dirty="0">
              <a:solidFill>
                <a:srgbClr val="000000"/>
              </a:solidFill>
              <a:latin typeface="Myriad Pro Cond"/>
            </a:endParaRPr>
          </a:p>
          <a:p>
            <a:r>
              <a:rPr lang="en-US" sz="2800" b="1" dirty="0" smtClean="0">
                <a:solidFill>
                  <a:srgbClr val="000000"/>
                </a:solidFill>
                <a:latin typeface="Myriad Pro Cond"/>
              </a:rPr>
              <a:t>DUPLICATION! DUPLICATION!</a:t>
            </a:r>
            <a:endParaRPr lang="en-US" sz="2800" b="1" dirty="0">
              <a:solidFill>
                <a:srgbClr val="000000"/>
              </a:solidFill>
              <a:latin typeface="Myriad Pro Cond"/>
            </a:endParaRPr>
          </a:p>
        </p:txBody>
      </p:sp>
      <p:pic>
        <p:nvPicPr>
          <p:cNvPr id="19" name="Picture 18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559" y="-152239"/>
            <a:ext cx="574263" cy="766293"/>
          </a:xfrm>
          <a:prstGeom prst="rect">
            <a:avLst/>
          </a:prstGeom>
        </p:spPr>
      </p:pic>
      <p:pic>
        <p:nvPicPr>
          <p:cNvPr id="17410" name="Picture 2" descr="http://puriumcleansegiftcards.com/wp-content/uploads/2014/09/GiftCard2012_B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40" y="1210721"/>
            <a:ext cx="4948648" cy="323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uriumcleansegiftcards.com/wp-content/uploads/2014/09/GiftCard2012_B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00" y="4313083"/>
            <a:ext cx="1199269" cy="78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puriumcleansegiftcards.com/wp-content/uploads/2014/09/GiftCard2012_B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90" y="4593176"/>
            <a:ext cx="1378345" cy="90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puriumcleansegiftcards.com/wp-content/uploads/2014/09/GiftCard2012_B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050" y="4990323"/>
            <a:ext cx="1199269" cy="78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puriumcleansegiftcards.com/wp-content/uploads/2014/09/GiftCard2012_B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49" y="5346404"/>
            <a:ext cx="1199269" cy="78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puriumcleansegiftcards.com/wp-content/uploads/2014/09/GiftCard2012_B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376" y="5671189"/>
            <a:ext cx="1199269" cy="78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puriumcleansegiftcards.com/wp-content/uploads/2014/09/GiftCard2012_B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886" y="4306674"/>
            <a:ext cx="1199269" cy="78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puriumcleansegiftcards.com/wp-content/uploads/2014/09/GiftCard2012_B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665" y="4626127"/>
            <a:ext cx="1199269" cy="78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puriumcleansegiftcards.com/wp-content/uploads/2014/09/GiftCard2012_B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000" y="4995120"/>
            <a:ext cx="1199269" cy="78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puriumcleansegiftcards.com/wp-content/uploads/2014/09/GiftCard2012_B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476" y="5234484"/>
            <a:ext cx="1199269" cy="78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puriumcleansegiftcards.com/wp-content/uploads/2014/09/GiftCard2012_B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307" y="5605776"/>
            <a:ext cx="1199269" cy="78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03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3693" y="230907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6978316" y="-83572"/>
            <a:ext cx="471913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733" b="1" dirty="0" smtClean="0">
                <a:solidFill>
                  <a:srgbClr val="8BB62B"/>
                </a:solidFill>
                <a:latin typeface="Myriad Pro"/>
                <a:cs typeface="Myriad Pro"/>
              </a:rPr>
              <a:t>INCOME </a:t>
            </a:r>
            <a:r>
              <a:rPr lang="en-US" sz="3733" dirty="0" smtClean="0">
                <a:solidFill>
                  <a:schemeClr val="bg1"/>
                </a:solidFill>
                <a:latin typeface="Myriad Pro"/>
                <a:cs typeface="Myriad Pro"/>
              </a:rPr>
              <a:t>Opportunity</a:t>
            </a:r>
            <a:endParaRPr lang="en-US" sz="3733" b="1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19" name="Picture 18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52240"/>
            <a:ext cx="574263" cy="766293"/>
          </a:xfrm>
          <a:prstGeom prst="rect">
            <a:avLst/>
          </a:prstGeom>
        </p:spPr>
      </p:pic>
      <p:pic>
        <p:nvPicPr>
          <p:cNvPr id="3" name="Picture 2" descr="CH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59" y="1084187"/>
            <a:ext cx="5501907" cy="48868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58030" y="1969957"/>
            <a:ext cx="4933512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Income Disclosure </a:t>
            </a:r>
            <a:r>
              <a:rPr lang="en-US" sz="1400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Statement</a:t>
            </a:r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The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income statistics above are for all active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Purium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Members who were eligible to earn downline commissions between January and June, 2014. Note that these figures do not represent a Member's profit, as they do not consider expenses incurred by a Member in operation or promotion of his/her business. The figures above refer to gross income (total income before any expenses are deducted). The expenses a Member incurs in the operation of his/her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Purium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business vary widely. The earnings of the Members in this chart are not necessarily representative of the income, if any, that a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Purium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Member can or will earn through his or her participation in the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Purium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Compensation Plan. These figures should not be considered as guarantees or projections of your actual earnings or profits. Any representation or guarantee of earnings would be misleading. Success with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Purium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results only from successful sales efforts, which require hard work, diligence, and leadership. Your success will depend upon how effectively you exercise these qualities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72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6481011" y="-7862"/>
            <a:ext cx="5558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Real people. Real 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RESULTS. </a:t>
            </a:r>
            <a:r>
              <a:rPr lang="en-US" sz="3200" b="1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11" name="Picture 10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099" y="-109028"/>
            <a:ext cx="574263" cy="766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0119" y="1297708"/>
            <a:ext cx="103471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Myriad Pro Cond"/>
              </a:rPr>
              <a:t>Please stand if you have earned over</a:t>
            </a:r>
          </a:p>
          <a:p>
            <a:pPr algn="ctr"/>
            <a:r>
              <a:rPr lang="en-US" sz="3600" b="1" dirty="0" smtClean="0">
                <a:latin typeface="Myriad Pro Cond"/>
              </a:rPr>
              <a:t>$500 in a single month with </a:t>
            </a:r>
            <a:r>
              <a:rPr lang="en-US" sz="3600" b="1" dirty="0" err="1" smtClean="0">
                <a:latin typeface="Myriad Pro Cond"/>
              </a:rPr>
              <a:t>Purium</a:t>
            </a:r>
            <a:r>
              <a:rPr lang="en-US" sz="3600" b="1" dirty="0" smtClean="0">
                <a:latin typeface="Myriad Pro Cond"/>
              </a:rPr>
              <a:t>!</a:t>
            </a:r>
          </a:p>
          <a:p>
            <a:pPr algn="ctr"/>
            <a:r>
              <a:rPr lang="en-US" sz="3600" b="1" dirty="0" smtClean="0">
                <a:latin typeface="Myriad Pro Cond"/>
              </a:rPr>
              <a:t>Over $1,000!!</a:t>
            </a:r>
          </a:p>
          <a:p>
            <a:pPr algn="ctr"/>
            <a:r>
              <a:rPr lang="en-US" sz="3600" b="1" dirty="0" smtClean="0">
                <a:latin typeface="Myriad Pro Cond"/>
              </a:rPr>
              <a:t>Over $3,000!!!</a:t>
            </a:r>
          </a:p>
          <a:p>
            <a:pPr algn="ctr"/>
            <a:endParaRPr lang="en-US" sz="3600" b="1" dirty="0">
              <a:latin typeface="Myriad Pro Cond"/>
            </a:endParaRPr>
          </a:p>
          <a:p>
            <a:pPr algn="ctr"/>
            <a:r>
              <a:rPr lang="en-US" sz="3600" b="1" dirty="0" smtClean="0">
                <a:latin typeface="Myriad Pro Cond"/>
              </a:rPr>
              <a:t>Let’s hear from some people in the room about their </a:t>
            </a:r>
            <a:r>
              <a:rPr lang="en-US" sz="3600" b="1" dirty="0" err="1" smtClean="0">
                <a:latin typeface="Myriad Pro Cond"/>
              </a:rPr>
              <a:t>Purium</a:t>
            </a:r>
            <a:r>
              <a:rPr lang="en-US" sz="3600" b="1" dirty="0" smtClean="0">
                <a:latin typeface="Myriad Pro Cond"/>
              </a:rPr>
              <a:t> business experiences</a:t>
            </a:r>
            <a:r>
              <a:rPr lang="en-US" sz="3600" b="1" dirty="0" smtClean="0">
                <a:latin typeface="Myriad Pro Cond"/>
              </a:rPr>
              <a:t>.</a:t>
            </a:r>
          </a:p>
          <a:p>
            <a:pPr algn="ctr"/>
            <a:r>
              <a:rPr lang="en-US" sz="2400" b="1" i="1" dirty="0">
                <a:latin typeface="Myriad Pro Cond"/>
              </a:rPr>
              <a:t>Results will vary for all participants. </a:t>
            </a:r>
          </a:p>
          <a:p>
            <a:pPr algn="ctr"/>
            <a:r>
              <a:rPr lang="en-US" sz="2400" b="1" i="1" dirty="0" smtClean="0">
                <a:latin typeface="Myriad Pro Cond"/>
              </a:rPr>
              <a:t>See our Income Disclaimer Statement for more details.</a:t>
            </a:r>
            <a:endParaRPr lang="en-US" sz="2400" b="1" i="1" dirty="0">
              <a:latin typeface="Myriad Pro Cond"/>
            </a:endParaRPr>
          </a:p>
          <a:p>
            <a:pPr algn="ctr"/>
            <a:r>
              <a:rPr lang="en-US" sz="3600" b="1" dirty="0" smtClean="0">
                <a:latin typeface="Myriad Pro Cond"/>
              </a:rPr>
              <a:t> </a:t>
            </a:r>
            <a:endParaRPr lang="en-US" sz="3600" b="1" dirty="0">
              <a:latin typeface="Myriad Pro Cond"/>
            </a:endParaRPr>
          </a:p>
        </p:txBody>
      </p:sp>
    </p:spTree>
    <p:extLst>
      <p:ext uri="{BB962C8B-B14F-4D97-AF65-F5344CB8AC3E}">
        <p14:creationId xmlns:p14="http://schemas.microsoft.com/office/powerpoint/2010/main" val="129165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6354018" y="32084"/>
            <a:ext cx="5462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Learn about our 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BUSINESS</a:t>
            </a:r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12" name="Picture 11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102" y="-117905"/>
            <a:ext cx="574263" cy="7662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44955" y="1765466"/>
            <a:ext cx="39214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Myriad Pro Cond"/>
              </a:rPr>
              <a:t>Raise </a:t>
            </a:r>
          </a:p>
          <a:p>
            <a:r>
              <a:rPr lang="en-US" sz="4800" b="1" dirty="0" smtClean="0">
                <a:latin typeface="Myriad Pro Cond"/>
              </a:rPr>
              <a:t>your hand</a:t>
            </a:r>
          </a:p>
          <a:p>
            <a:r>
              <a:rPr lang="en-US" sz="4800" b="1" dirty="0" smtClean="0">
                <a:latin typeface="Myriad Pro Cond"/>
              </a:rPr>
              <a:t>if you know </a:t>
            </a:r>
          </a:p>
          <a:p>
            <a:r>
              <a:rPr lang="en-US" sz="4800" b="1" i="1" dirty="0" smtClean="0">
                <a:latin typeface="Myriad Pro Cond"/>
              </a:rPr>
              <a:t>anyone else </a:t>
            </a:r>
          </a:p>
          <a:p>
            <a:r>
              <a:rPr lang="en-US" sz="4800" b="1" dirty="0" smtClean="0">
                <a:latin typeface="Myriad Pro Cond"/>
              </a:rPr>
              <a:t>who eats.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8" r="9434"/>
          <a:stretch/>
        </p:blipFill>
        <p:spPr>
          <a:xfrm>
            <a:off x="601994" y="1297708"/>
            <a:ext cx="6572249" cy="450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5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6141361" y="48126"/>
            <a:ext cx="5558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Quick 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RECAP </a:t>
            </a:r>
            <a:r>
              <a:rPr lang="en-US" sz="3200" b="1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11" name="Picture 10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099" y="-109028"/>
            <a:ext cx="574263" cy="766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4357" y="734129"/>
            <a:ext cx="1046291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Myriad Pro Cond"/>
              </a:rPr>
              <a:t>Everyone eats.</a:t>
            </a:r>
          </a:p>
          <a:p>
            <a:r>
              <a:rPr lang="en-US" sz="3200" b="1" dirty="0" smtClean="0">
                <a:latin typeface="Myriad Pro Cond"/>
              </a:rPr>
              <a:t>People are looking for healthier food.</a:t>
            </a:r>
          </a:p>
          <a:p>
            <a:r>
              <a:rPr lang="en-US" sz="3200" b="1" dirty="0" smtClean="0">
                <a:latin typeface="Myriad Pro Cond"/>
              </a:rPr>
              <a:t>We manufacture pure and premium products.</a:t>
            </a:r>
          </a:p>
          <a:p>
            <a:endParaRPr lang="en-US" sz="3200" b="1" dirty="0" smtClean="0">
              <a:latin typeface="Myriad Pro Cond"/>
            </a:endParaRPr>
          </a:p>
          <a:p>
            <a:r>
              <a:rPr lang="en-US" sz="3200" b="1" dirty="0" smtClean="0">
                <a:latin typeface="Myriad Pro Cond"/>
              </a:rPr>
              <a:t>10-Day Vacation from Processed Foods</a:t>
            </a:r>
          </a:p>
          <a:p>
            <a:r>
              <a:rPr lang="en-US" sz="3200" b="1" dirty="0" smtClean="0">
                <a:latin typeface="Myriad Pro Cond"/>
              </a:rPr>
              <a:t>50+ Products: </a:t>
            </a:r>
            <a:r>
              <a:rPr lang="en-US" sz="3200" b="1" dirty="0" err="1" smtClean="0">
                <a:latin typeface="Myriad Pro Cond"/>
              </a:rPr>
              <a:t>Wt</a:t>
            </a:r>
            <a:r>
              <a:rPr lang="en-US" sz="3200" b="1" dirty="0" smtClean="0">
                <a:latin typeface="Myriad Pro Cond"/>
              </a:rPr>
              <a:t> Loss / Sports / Aging / Nutrition</a:t>
            </a:r>
          </a:p>
          <a:p>
            <a:endParaRPr lang="en-US" sz="3200" b="1" dirty="0">
              <a:latin typeface="Myriad Pro Cond"/>
            </a:endParaRPr>
          </a:p>
          <a:p>
            <a:r>
              <a:rPr lang="en-US" sz="3200" b="1" dirty="0" smtClean="0">
                <a:latin typeface="Myriad Pro Cond"/>
              </a:rPr>
              <a:t>Gift cards make it easy to share.</a:t>
            </a:r>
          </a:p>
          <a:p>
            <a:r>
              <a:rPr lang="en-US" sz="3200" b="1" dirty="0" smtClean="0">
                <a:latin typeface="Myriad Pro Cond"/>
              </a:rPr>
              <a:t>Inc. 5000 company almost no one has ever heard of.</a:t>
            </a:r>
          </a:p>
          <a:p>
            <a:endParaRPr lang="en-US" sz="3200" b="1" dirty="0" smtClean="0">
              <a:latin typeface="Myriad Pro Cond"/>
            </a:endParaRPr>
          </a:p>
          <a:p>
            <a:r>
              <a:rPr lang="en-US" sz="3200" b="1" dirty="0" smtClean="0">
                <a:latin typeface="Myriad Pro Cond"/>
              </a:rPr>
              <a:t>We want you to join our movement!</a:t>
            </a:r>
            <a:endParaRPr lang="en-US" sz="3200" b="1" dirty="0">
              <a:latin typeface="Myriad Pro Cond"/>
            </a:endParaRPr>
          </a:p>
          <a:p>
            <a:endParaRPr lang="en-US" sz="3200" b="1" dirty="0">
              <a:latin typeface="Myriad Pro Cond"/>
            </a:endParaRPr>
          </a:p>
        </p:txBody>
      </p:sp>
    </p:spTree>
    <p:extLst>
      <p:ext uri="{BB962C8B-B14F-4D97-AF65-F5344CB8AC3E}">
        <p14:creationId xmlns:p14="http://schemas.microsoft.com/office/powerpoint/2010/main" val="292479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6334274" y="-18270"/>
            <a:ext cx="5558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Let’s get it 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STARTED! </a:t>
            </a:r>
            <a:r>
              <a:rPr lang="en-US" sz="3200" b="1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11" name="Picture 10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099" y="-109028"/>
            <a:ext cx="574263" cy="766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456" y="360849"/>
            <a:ext cx="1034715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Myriad Pro Cond"/>
              </a:rPr>
              <a:t>Enrollment Tear Pad</a:t>
            </a:r>
          </a:p>
          <a:p>
            <a:endParaRPr lang="en-US" sz="3600" b="1" dirty="0">
              <a:latin typeface="Myriad Pro Cond"/>
            </a:endParaRPr>
          </a:p>
          <a:p>
            <a:r>
              <a:rPr lang="en-US" sz="3200" b="1" dirty="0" smtClean="0">
                <a:latin typeface="Myriad Pro Cond"/>
              </a:rPr>
              <a:t>How many Transformations do you want?</a:t>
            </a:r>
          </a:p>
          <a:p>
            <a:r>
              <a:rPr lang="en-US" sz="3200" b="1" dirty="0">
                <a:latin typeface="Myriad Pro Cond"/>
              </a:rPr>
              <a:t> </a:t>
            </a:r>
            <a:r>
              <a:rPr lang="en-US" sz="3200" b="1" dirty="0" smtClean="0">
                <a:latin typeface="Myriad Pro Cond"/>
              </a:rPr>
              <a:t>    1 or 2 or more</a:t>
            </a:r>
          </a:p>
          <a:p>
            <a:endParaRPr lang="en-US" sz="3200" b="1" dirty="0" smtClean="0">
              <a:latin typeface="Myriad Pro Cond"/>
            </a:endParaRPr>
          </a:p>
          <a:p>
            <a:r>
              <a:rPr lang="en-US" sz="3200" b="1" dirty="0" smtClean="0">
                <a:latin typeface="Myriad Pro Cond"/>
              </a:rPr>
              <a:t>Do you want to try BIO Skin Care or other products?</a:t>
            </a:r>
          </a:p>
          <a:p>
            <a:endParaRPr lang="en-US" sz="3200" b="1" dirty="0">
              <a:latin typeface="Myriad Pro Cond"/>
            </a:endParaRPr>
          </a:p>
          <a:p>
            <a:r>
              <a:rPr lang="en-US" sz="3200" b="1" dirty="0" smtClean="0">
                <a:latin typeface="Myriad Pro Cond"/>
              </a:rPr>
              <a:t>How many Gift Cards do you want?</a:t>
            </a:r>
          </a:p>
          <a:p>
            <a:r>
              <a:rPr lang="en-US" sz="3200" b="1" dirty="0" smtClean="0">
                <a:latin typeface="Myriad Pro Cond"/>
              </a:rPr>
              <a:t>     5, 20, 50, 100</a:t>
            </a:r>
          </a:p>
          <a:p>
            <a:endParaRPr lang="en-US" sz="3200" b="1" dirty="0">
              <a:latin typeface="Myriad Pro Cond"/>
            </a:endParaRPr>
          </a:p>
          <a:p>
            <a:r>
              <a:rPr lang="en-US" sz="3200" b="1" dirty="0" smtClean="0">
                <a:latin typeface="Myriad Pro Cond"/>
              </a:rPr>
              <a:t>Which PLC Pack do you want?</a:t>
            </a:r>
          </a:p>
          <a:p>
            <a:r>
              <a:rPr lang="en-US" sz="3200" b="1" dirty="0" smtClean="0">
                <a:latin typeface="Myriad Pro Cond"/>
              </a:rPr>
              <a:t>     Nutrition / Weight Control / Sports / Daily Max </a:t>
            </a:r>
          </a:p>
        </p:txBody>
      </p:sp>
    </p:spTree>
    <p:extLst>
      <p:ext uri="{BB962C8B-B14F-4D97-AF65-F5344CB8AC3E}">
        <p14:creationId xmlns:p14="http://schemas.microsoft.com/office/powerpoint/2010/main" val="369310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6481011" y="-7862"/>
            <a:ext cx="5558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Let’s get it 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STARTED! </a:t>
            </a:r>
            <a:r>
              <a:rPr lang="en-US" sz="3200" b="1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11" name="Picture 10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099" y="-109028"/>
            <a:ext cx="574263" cy="766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7129" y="2688796"/>
            <a:ext cx="9277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Myriad Pro Cond"/>
              </a:rPr>
              <a:t>Fast Start Training begins in 15 minutes</a:t>
            </a:r>
            <a:endParaRPr lang="en-US" sz="3200" b="1" dirty="0" smtClean="0">
              <a:latin typeface="Myriad Pro Cond"/>
            </a:endParaRPr>
          </a:p>
        </p:txBody>
      </p:sp>
    </p:spTree>
    <p:extLst>
      <p:ext uri="{BB962C8B-B14F-4D97-AF65-F5344CB8AC3E}">
        <p14:creationId xmlns:p14="http://schemas.microsoft.com/office/powerpoint/2010/main" val="259746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6481011" y="-7862"/>
            <a:ext cx="5125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G.A.M.E. </a:t>
            </a:r>
            <a:r>
              <a:rPr lang="en-US" sz="3200" dirty="0">
                <a:solidFill>
                  <a:schemeClr val="bg1"/>
                </a:solidFill>
                <a:latin typeface="Myriad Pro"/>
                <a:cs typeface="Myriad Pro"/>
              </a:rPr>
              <a:t>Plan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11" name="Picture 10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045" y="-141682"/>
            <a:ext cx="574263" cy="766293"/>
          </a:xfrm>
          <a:prstGeom prst="rect">
            <a:avLst/>
          </a:prstGeom>
        </p:spPr>
      </p:pic>
      <p:pic>
        <p:nvPicPr>
          <p:cNvPr id="3" name="Picture 2" descr="TEAR PAD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30" y="1459833"/>
            <a:ext cx="11062253" cy="369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0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6481011" y="-7862"/>
            <a:ext cx="5125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G.A.M.E. </a:t>
            </a:r>
            <a:r>
              <a:rPr lang="en-US" sz="3200" dirty="0">
                <a:solidFill>
                  <a:schemeClr val="bg1"/>
                </a:solidFill>
                <a:latin typeface="Myriad Pro"/>
                <a:cs typeface="Myriad Pro"/>
              </a:rPr>
              <a:t>Plan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11" name="Picture 10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045" y="-141682"/>
            <a:ext cx="574263" cy="766293"/>
          </a:xfrm>
          <a:prstGeom prst="rect">
            <a:avLst/>
          </a:prstGeom>
        </p:spPr>
      </p:pic>
      <p:pic>
        <p:nvPicPr>
          <p:cNvPr id="2" name="Picture 1" descr="TEAR PA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91" y="863381"/>
            <a:ext cx="7265699" cy="55018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72440" y="1765104"/>
            <a:ext cx="317313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Myriad Pro Cond"/>
              </a:rPr>
              <a:t>10 Health Prospects &gt;&gt; </a:t>
            </a:r>
          </a:p>
          <a:p>
            <a:r>
              <a:rPr lang="en-US" sz="3200" b="1" dirty="0" smtClean="0">
                <a:latin typeface="Myriad Pro Cond"/>
              </a:rPr>
              <a:t>5 PLC Members</a:t>
            </a:r>
          </a:p>
          <a:p>
            <a:endParaRPr lang="en-US" sz="3200" b="1" dirty="0">
              <a:latin typeface="Myriad Pro Cond"/>
            </a:endParaRPr>
          </a:p>
          <a:p>
            <a:r>
              <a:rPr lang="en-US" sz="3200" b="1" dirty="0" smtClean="0">
                <a:latin typeface="Myriad Pro Cond"/>
              </a:rPr>
              <a:t>10 Business Prospects &gt;&gt; </a:t>
            </a:r>
          </a:p>
          <a:p>
            <a:r>
              <a:rPr lang="en-US" sz="3200" b="1" dirty="0" smtClean="0">
                <a:latin typeface="Myriad Pro Cond"/>
              </a:rPr>
              <a:t>3 Promoters</a:t>
            </a:r>
          </a:p>
        </p:txBody>
      </p:sp>
    </p:spTree>
    <p:extLst>
      <p:ext uri="{BB962C8B-B14F-4D97-AF65-F5344CB8AC3E}">
        <p14:creationId xmlns:p14="http://schemas.microsoft.com/office/powerpoint/2010/main" val="206550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6481011" y="-7862"/>
            <a:ext cx="5125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G.A.M.E. </a:t>
            </a:r>
            <a:r>
              <a:rPr lang="en-US" sz="3200" dirty="0">
                <a:solidFill>
                  <a:schemeClr val="bg1"/>
                </a:solidFill>
                <a:latin typeface="Myriad Pro"/>
                <a:cs typeface="Myriad Pro"/>
              </a:rPr>
              <a:t>Plan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11" name="Picture 10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045" y="-141682"/>
            <a:ext cx="574263" cy="766293"/>
          </a:xfrm>
          <a:prstGeom prst="rect">
            <a:avLst/>
          </a:prstGeom>
        </p:spPr>
      </p:pic>
      <p:pic>
        <p:nvPicPr>
          <p:cNvPr id="4" name="Picture 3" descr="GO PUBL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4" y="949503"/>
            <a:ext cx="7293316" cy="41458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8976" y="5334113"/>
            <a:ext cx="10229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Myriad Pro Cond"/>
              </a:rPr>
              <a:t>Text * Call * Email * Facebook * </a:t>
            </a:r>
            <a:r>
              <a:rPr lang="en-US" sz="3600" b="1" dirty="0" err="1" smtClean="0">
                <a:latin typeface="Myriad Pro Cond"/>
              </a:rPr>
              <a:t>Purium</a:t>
            </a:r>
            <a:r>
              <a:rPr lang="en-US" sz="3600" b="1" dirty="0" smtClean="0">
                <a:latin typeface="Myriad Pro Cond"/>
              </a:rPr>
              <a:t> Bottle</a:t>
            </a:r>
          </a:p>
        </p:txBody>
      </p:sp>
    </p:spTree>
    <p:extLst>
      <p:ext uri="{BB962C8B-B14F-4D97-AF65-F5344CB8AC3E}">
        <p14:creationId xmlns:p14="http://schemas.microsoft.com/office/powerpoint/2010/main" val="392510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6481011" y="-7862"/>
            <a:ext cx="5125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G.A.M.E. </a:t>
            </a:r>
            <a:r>
              <a:rPr lang="en-US" sz="3200" dirty="0">
                <a:solidFill>
                  <a:schemeClr val="bg1"/>
                </a:solidFill>
                <a:latin typeface="Myriad Pro"/>
                <a:cs typeface="Myriad Pro"/>
              </a:rPr>
              <a:t>Plan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11" name="Picture 10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045" y="-141682"/>
            <a:ext cx="574263" cy="766293"/>
          </a:xfrm>
          <a:prstGeom prst="rect">
            <a:avLst/>
          </a:prstGeom>
        </p:spPr>
      </p:pic>
      <p:pic>
        <p:nvPicPr>
          <p:cNvPr id="2" name="Picture 1" descr="AS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96" y="624611"/>
            <a:ext cx="5671483" cy="5846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81011" y="1847433"/>
            <a:ext cx="495158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Myriad Pro Cond"/>
              </a:rPr>
              <a:t>Health Prospects:</a:t>
            </a:r>
          </a:p>
          <a:p>
            <a:r>
              <a:rPr lang="en-US" sz="2800" b="1" dirty="0" smtClean="0">
                <a:latin typeface="Myriad Pro Cond"/>
              </a:rPr>
              <a:t>Have you ever heard of the 10-Day Transformation?</a:t>
            </a:r>
          </a:p>
          <a:p>
            <a:endParaRPr lang="en-US" sz="3200" b="1" dirty="0" smtClean="0">
              <a:latin typeface="Myriad Pro Cond"/>
            </a:endParaRPr>
          </a:p>
          <a:p>
            <a:r>
              <a:rPr lang="en-US" sz="3600" b="1" dirty="0" smtClean="0">
                <a:latin typeface="Myriad Pro Cond"/>
              </a:rPr>
              <a:t>Business Prospects:</a:t>
            </a:r>
          </a:p>
          <a:p>
            <a:r>
              <a:rPr lang="en-US" sz="2800" b="1" dirty="0" smtClean="0">
                <a:latin typeface="Myriad Pro Cond"/>
              </a:rPr>
              <a:t>Have you ever heard of </a:t>
            </a:r>
            <a:r>
              <a:rPr lang="en-US" sz="2800" b="1" dirty="0" err="1" smtClean="0">
                <a:latin typeface="Myriad Pro Cond"/>
              </a:rPr>
              <a:t>Purium</a:t>
            </a:r>
            <a:r>
              <a:rPr lang="en-US" sz="2800" b="1" dirty="0" smtClean="0">
                <a:latin typeface="Myriad Pro Cond"/>
              </a:rPr>
              <a:t> and their Gift Card Marketing System?</a:t>
            </a:r>
            <a:endParaRPr lang="en-US" sz="2800" b="1" dirty="0">
              <a:latin typeface="Myriad Pro Cond"/>
            </a:endParaRPr>
          </a:p>
        </p:txBody>
      </p:sp>
    </p:spTree>
    <p:extLst>
      <p:ext uri="{BB962C8B-B14F-4D97-AF65-F5344CB8AC3E}">
        <p14:creationId xmlns:p14="http://schemas.microsoft.com/office/powerpoint/2010/main" val="396260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6481011" y="-7862"/>
            <a:ext cx="5125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G.A.M.E. </a:t>
            </a:r>
            <a:r>
              <a:rPr lang="en-US" sz="3200" dirty="0">
                <a:solidFill>
                  <a:schemeClr val="bg1"/>
                </a:solidFill>
                <a:latin typeface="Myriad Pro"/>
                <a:cs typeface="Myriad Pro"/>
              </a:rPr>
              <a:t>Plan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11" name="Picture 10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045" y="-141682"/>
            <a:ext cx="574263" cy="766293"/>
          </a:xfrm>
          <a:prstGeom prst="rect">
            <a:avLst/>
          </a:prstGeom>
        </p:spPr>
      </p:pic>
      <p:pic>
        <p:nvPicPr>
          <p:cNvPr id="2" name="Picture 1" descr="MO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7" y="1663048"/>
            <a:ext cx="10848639" cy="23742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8006" y="4999291"/>
            <a:ext cx="10352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Myriad Pro Cond"/>
              </a:rPr>
              <a:t>Prosper * HHH Kit * Website * 3-Way * Text</a:t>
            </a:r>
          </a:p>
        </p:txBody>
      </p:sp>
    </p:spTree>
    <p:extLst>
      <p:ext uri="{BB962C8B-B14F-4D97-AF65-F5344CB8AC3E}">
        <p14:creationId xmlns:p14="http://schemas.microsoft.com/office/powerpoint/2010/main" val="89406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6481011" y="-7862"/>
            <a:ext cx="5125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G.A.M.E. </a:t>
            </a:r>
            <a:r>
              <a:rPr lang="en-US" sz="3200" dirty="0">
                <a:solidFill>
                  <a:schemeClr val="bg1"/>
                </a:solidFill>
                <a:latin typeface="Myriad Pro"/>
                <a:cs typeface="Myriad Pro"/>
              </a:rPr>
              <a:t>Plan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11" name="Picture 10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045" y="-141682"/>
            <a:ext cx="574263" cy="766293"/>
          </a:xfrm>
          <a:prstGeom prst="rect">
            <a:avLst/>
          </a:prstGeom>
        </p:spPr>
      </p:pic>
      <p:pic>
        <p:nvPicPr>
          <p:cNvPr id="2" name="Picture 1" descr="ENRO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6" y="1742196"/>
            <a:ext cx="10691819" cy="23866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8006" y="4999291"/>
            <a:ext cx="10352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Myriad Pro Cond"/>
              </a:rPr>
              <a:t>Enroll * PLC Pack * GAME Plan * Plug In</a:t>
            </a:r>
          </a:p>
        </p:txBody>
      </p:sp>
    </p:spTree>
    <p:extLst>
      <p:ext uri="{BB962C8B-B14F-4D97-AF65-F5344CB8AC3E}">
        <p14:creationId xmlns:p14="http://schemas.microsoft.com/office/powerpoint/2010/main" val="123926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6481011" y="-7862"/>
            <a:ext cx="5125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Start 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FAST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11" name="Picture 10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045" y="-141682"/>
            <a:ext cx="574263" cy="766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03697" y="1735028"/>
            <a:ext cx="55029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Myriad Pro Cond"/>
              </a:rPr>
              <a:t>Set your series of </a:t>
            </a:r>
          </a:p>
          <a:p>
            <a:r>
              <a:rPr lang="en-US" sz="3600" b="1" dirty="0" smtClean="0">
                <a:latin typeface="Myriad Pro Cond"/>
              </a:rPr>
              <a:t>Healthy Happy Hours </a:t>
            </a:r>
          </a:p>
          <a:p>
            <a:r>
              <a:rPr lang="en-US" sz="3600" b="1" dirty="0" smtClean="0">
                <a:latin typeface="Myriad Pro Cond"/>
              </a:rPr>
              <a:t>to launch your business.</a:t>
            </a:r>
          </a:p>
          <a:p>
            <a:endParaRPr lang="en-US" sz="2400" b="1" dirty="0" smtClean="0">
              <a:latin typeface="Myriad Pro Cond"/>
            </a:endParaRPr>
          </a:p>
          <a:p>
            <a:r>
              <a:rPr lang="en-US" sz="2400" b="1" dirty="0" smtClean="0">
                <a:latin typeface="Myriad Pro Cond"/>
              </a:rPr>
              <a:t>Event Special:</a:t>
            </a:r>
          </a:p>
          <a:p>
            <a:r>
              <a:rPr lang="en-US" sz="2400" b="1" dirty="0" smtClean="0">
                <a:latin typeface="Myriad Pro Cond"/>
              </a:rPr>
              <a:t>FREE Shipping &amp; Handling on a</a:t>
            </a:r>
          </a:p>
          <a:p>
            <a:r>
              <a:rPr lang="en-US" sz="2400" b="1" dirty="0" smtClean="0">
                <a:latin typeface="Myriad Pro Cond"/>
              </a:rPr>
              <a:t>Healthy Happy Hour Kit (only $49)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 smtClean="0">
              <a:latin typeface="Myriad Pro Cond"/>
            </a:endParaRPr>
          </a:p>
        </p:txBody>
      </p:sp>
      <p:pic>
        <p:nvPicPr>
          <p:cNvPr id="2" name="Picture 1" descr="people with smoothie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4" y="1889844"/>
            <a:ext cx="5310949" cy="3616405"/>
          </a:xfrm>
          <a:prstGeom prst="rect">
            <a:avLst/>
          </a:prstGeom>
        </p:spPr>
      </p:pic>
      <p:pic>
        <p:nvPicPr>
          <p:cNvPr id="3" name="Picture 2" descr="HHH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548" y="3193741"/>
            <a:ext cx="1349108" cy="115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4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6139243" y="14326"/>
            <a:ext cx="546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solidFill>
                  <a:srgbClr val="8BB62B"/>
                </a:solidFill>
                <a:latin typeface="Myriad Pro"/>
                <a:cs typeface="Myriad Pro"/>
              </a:rPr>
              <a:t>WHO </a:t>
            </a:r>
            <a:r>
              <a:rPr lang="en-US" sz="3600" dirty="0" smtClean="0">
                <a:solidFill>
                  <a:schemeClr val="bg1"/>
                </a:solidFill>
                <a:latin typeface="Myriad Pro"/>
                <a:cs typeface="Myriad Pro"/>
              </a:rPr>
              <a:t>are we?</a:t>
            </a:r>
            <a:endParaRPr lang="en-US" sz="36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12" name="Picture 11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102" y="-117905"/>
            <a:ext cx="574263" cy="7662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01145" y="1776845"/>
            <a:ext cx="593882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Myriad Pro Cond"/>
              </a:rPr>
              <a:t>Manufacturer of whole food, </a:t>
            </a:r>
          </a:p>
          <a:p>
            <a:r>
              <a:rPr lang="en-US" sz="2800" b="1" dirty="0">
                <a:latin typeface="Myriad Pro Cond"/>
              </a:rPr>
              <a:t>r</a:t>
            </a:r>
            <a:r>
              <a:rPr lang="en-US" sz="2800" b="1" dirty="0" smtClean="0">
                <a:latin typeface="Myriad Pro Cond"/>
              </a:rPr>
              <a:t>aw food, superfoods in</a:t>
            </a:r>
          </a:p>
          <a:p>
            <a:r>
              <a:rPr lang="en-US" sz="2800" b="1" dirty="0" smtClean="0">
                <a:latin typeface="Myriad Pro Cond"/>
              </a:rPr>
              <a:t>Long Beach, CA for 23 years</a:t>
            </a:r>
            <a:r>
              <a:rPr lang="en-US" sz="3200" b="1" dirty="0" smtClean="0">
                <a:latin typeface="Myriad Pro Cond"/>
              </a:rPr>
              <a:t>.</a:t>
            </a:r>
          </a:p>
          <a:p>
            <a:endParaRPr lang="en-US" sz="3200" b="1" dirty="0">
              <a:latin typeface="Myriad Pro Cond"/>
            </a:endParaRPr>
          </a:p>
          <a:p>
            <a:r>
              <a:rPr lang="en-US" sz="2300" b="1" dirty="0" smtClean="0">
                <a:latin typeface="Myriad Pro Cond"/>
              </a:rPr>
              <a:t>Market is moving towards us: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300" b="1" dirty="0" smtClean="0">
                <a:latin typeface="Myriad Pro Cond"/>
              </a:rPr>
              <a:t>No artificial ingredients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300" b="1" dirty="0" smtClean="0">
                <a:latin typeface="Myriad Pro Cond"/>
              </a:rPr>
              <a:t>No genetically modified ingredients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300" b="1" dirty="0">
                <a:latin typeface="Myriad Pro Cond"/>
              </a:rPr>
              <a:t>20 point purity/potency commitment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300" b="1" dirty="0" smtClean="0">
                <a:latin typeface="Myriad Pro Cond"/>
              </a:rPr>
              <a:t>Partner directly with manufacturer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300" b="1" dirty="0" smtClean="0">
                <a:latin typeface="Myriad Pro Cond"/>
              </a:rPr>
              <a:t>Better products at a lower price</a:t>
            </a:r>
          </a:p>
        </p:txBody>
      </p:sp>
      <p:pic>
        <p:nvPicPr>
          <p:cNvPr id="1026" name="Picture 2" descr="http://www.puriumcorporate.com/purium1/php_uploads/images/PURIUM_LOGO_2tone_MedLigh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58" y="2414848"/>
            <a:ext cx="4372305" cy="216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77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6481011" y="-7862"/>
            <a:ext cx="5125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Start </a:t>
            </a:r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FAST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11" name="Picture 10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045" y="-141682"/>
            <a:ext cx="574263" cy="766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7114" y="1508480"/>
            <a:ext cx="393393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Myriad Pro Cond"/>
              </a:rPr>
              <a:t>DREAMS </a:t>
            </a:r>
          </a:p>
          <a:p>
            <a:r>
              <a:rPr lang="en-US" sz="4400" b="1" dirty="0" smtClean="0">
                <a:latin typeface="Myriad Pro Cond"/>
              </a:rPr>
              <a:t>Technology </a:t>
            </a:r>
          </a:p>
          <a:p>
            <a:r>
              <a:rPr lang="en-US" sz="4400" b="1" dirty="0" smtClean="0">
                <a:latin typeface="Myriad Pro Cond"/>
              </a:rPr>
              <a:t>Platform</a:t>
            </a:r>
          </a:p>
          <a:p>
            <a:endParaRPr lang="en-US" sz="3200" b="1" dirty="0" smtClean="0">
              <a:latin typeface="Myriad Pro Cond"/>
            </a:endParaRPr>
          </a:p>
          <a:p>
            <a:r>
              <a:rPr lang="en-US" sz="3200" b="1" dirty="0" smtClean="0">
                <a:latin typeface="Myriad Pro Cond"/>
              </a:rPr>
              <a:t>$14.95 per month</a:t>
            </a:r>
          </a:p>
          <a:p>
            <a:r>
              <a:rPr lang="en-US" sz="3200" b="1" dirty="0" smtClean="0">
                <a:latin typeface="Myriad Pro Cond"/>
              </a:rPr>
              <a:t>$149 per year (Save $30)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3200" b="1" dirty="0" smtClean="0">
              <a:latin typeface="Myriad Pro Cond"/>
            </a:endParaRPr>
          </a:p>
        </p:txBody>
      </p:sp>
      <p:pic>
        <p:nvPicPr>
          <p:cNvPr id="3" name="Picture 2" descr="DREAMS 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04" y="600956"/>
            <a:ext cx="3713532" cy="1384923"/>
          </a:xfrm>
          <a:prstGeom prst="rect">
            <a:avLst/>
          </a:prstGeom>
        </p:spPr>
      </p:pic>
      <p:pic>
        <p:nvPicPr>
          <p:cNvPr id="4" name="Picture 3" descr="PHONE AP PI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746" y="1293417"/>
            <a:ext cx="3124893" cy="5246733"/>
          </a:xfrm>
          <a:prstGeom prst="rect">
            <a:avLst/>
          </a:prstGeom>
        </p:spPr>
      </p:pic>
      <p:pic>
        <p:nvPicPr>
          <p:cNvPr id="7" name="Picture 6" descr="DASHBOARD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34" y="1985879"/>
            <a:ext cx="3708002" cy="437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1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6481011" y="-7862"/>
            <a:ext cx="5125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8BB62B"/>
                </a:solidFill>
                <a:latin typeface="Myriad Pro"/>
                <a:cs typeface="Myriad Pro"/>
              </a:rPr>
              <a:t>CONVENTION </a:t>
            </a:r>
            <a:r>
              <a:rPr lang="en-US" sz="3200" dirty="0">
                <a:solidFill>
                  <a:schemeClr val="bg1"/>
                </a:solidFill>
                <a:latin typeface="Myriad Pro"/>
                <a:cs typeface="Myriad Pro"/>
              </a:rPr>
              <a:t>Re-Cap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11" name="Picture 10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045" y="-141682"/>
            <a:ext cx="574263" cy="766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90045" y="1098590"/>
            <a:ext cx="455007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 smtClean="0">
              <a:latin typeface="Myriad Pro Cond"/>
            </a:endParaRPr>
          </a:p>
          <a:p>
            <a:endParaRPr lang="en-US" sz="3600" b="1" dirty="0">
              <a:latin typeface="Myriad Pro Cond"/>
            </a:endParaRPr>
          </a:p>
          <a:p>
            <a:endParaRPr lang="en-US" sz="3600" b="1" u="sng" dirty="0" smtClean="0">
              <a:latin typeface="Myriad Pro Cond"/>
            </a:endParaRPr>
          </a:p>
          <a:p>
            <a:r>
              <a:rPr lang="en-US" sz="3600" b="1" u="sng" dirty="0" smtClean="0">
                <a:latin typeface="Myriad Pro Cond"/>
              </a:rPr>
              <a:t>Top 5 Launches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b="1" dirty="0" smtClean="0">
                <a:latin typeface="Myriad Pro Cond"/>
              </a:rPr>
              <a:t>Bio Skin Care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b="1" dirty="0" smtClean="0">
                <a:latin typeface="Myriad Pro Cond"/>
              </a:rPr>
              <a:t>Fall Road Trip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b="1" dirty="0" smtClean="0">
                <a:latin typeface="Myriad Pro Cond"/>
              </a:rPr>
              <a:t>Farm to Family Video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b="1" dirty="0" smtClean="0">
                <a:latin typeface="Myriad Pro Cond"/>
              </a:rPr>
              <a:t>US Hispanic Launch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b="1" dirty="0" smtClean="0">
                <a:latin typeface="Myriad Pro Cond"/>
              </a:rPr>
              <a:t>Kids Products</a:t>
            </a:r>
          </a:p>
          <a:p>
            <a:r>
              <a:rPr lang="en-US" sz="2800" b="1" dirty="0" smtClean="0">
                <a:latin typeface="Myriad Pro Cond"/>
              </a:rPr>
              <a:t>        (coming this fall)</a:t>
            </a:r>
          </a:p>
          <a:p>
            <a:endParaRPr lang="en-US" sz="2800" b="1" dirty="0" smtClean="0">
              <a:latin typeface="Myriad Pro Cond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800" b="1" dirty="0" smtClean="0">
              <a:latin typeface="Myriad Pro Cond"/>
            </a:endParaRPr>
          </a:p>
        </p:txBody>
      </p:sp>
      <p:pic>
        <p:nvPicPr>
          <p:cNvPr id="8" name="Picture 7" descr="IMG_232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981" y="3551372"/>
            <a:ext cx="3957424" cy="2628724"/>
          </a:xfrm>
          <a:prstGeom prst="rect">
            <a:avLst/>
          </a:prstGeom>
        </p:spPr>
      </p:pic>
      <p:pic>
        <p:nvPicPr>
          <p:cNvPr id="2" name="Picture 1" descr="IMG_439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983" y="898782"/>
            <a:ext cx="3957422" cy="2652590"/>
          </a:xfrm>
          <a:prstGeom prst="rect">
            <a:avLst/>
          </a:prstGeom>
        </p:spPr>
      </p:pic>
      <p:pic>
        <p:nvPicPr>
          <p:cNvPr id="3" name="Picture 2" descr="IMG_325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69" y="3338322"/>
            <a:ext cx="1893549" cy="2841774"/>
          </a:xfrm>
          <a:prstGeom prst="rect">
            <a:avLst/>
          </a:prstGeom>
        </p:spPr>
      </p:pic>
      <p:pic>
        <p:nvPicPr>
          <p:cNvPr id="4" name="Picture 3" descr="IMG_411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70" y="890923"/>
            <a:ext cx="1893549" cy="2821637"/>
          </a:xfrm>
          <a:prstGeom prst="rect">
            <a:avLst/>
          </a:prstGeom>
        </p:spPr>
      </p:pic>
      <p:pic>
        <p:nvPicPr>
          <p:cNvPr id="12" name="Picture 11" descr="Ignite_Convention_LOGO FINAL_1080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11" y="1173581"/>
            <a:ext cx="2686061" cy="122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5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7074127" y="-18398"/>
            <a:ext cx="454069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solidFill>
                  <a:srgbClr val="8BB62B"/>
                </a:solidFill>
                <a:latin typeface="Myriad Pro"/>
                <a:cs typeface="Myriad Pro"/>
              </a:rPr>
              <a:t>GROWING </a:t>
            </a:r>
            <a:r>
              <a:rPr lang="en-US" sz="3600" dirty="0" smtClean="0">
                <a:solidFill>
                  <a:schemeClr val="bg1"/>
                </a:solidFill>
                <a:latin typeface="Myriad Pro"/>
                <a:cs typeface="Myriad Pro"/>
              </a:rPr>
              <a:t>Fast!</a:t>
            </a:r>
            <a:r>
              <a:rPr lang="en-US" sz="3733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733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12" name="Picture 11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449" y="-117905"/>
            <a:ext cx="574263" cy="7662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84804" y="1981505"/>
            <a:ext cx="53376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Myriad Pro Cond"/>
              </a:rPr>
              <a:t>We are </a:t>
            </a:r>
            <a:r>
              <a:rPr lang="en-US" sz="3600" b="1" u="sng" dirty="0" smtClean="0">
                <a:latin typeface="Myriad Pro Cond"/>
              </a:rPr>
              <a:t>32 times bigger</a:t>
            </a:r>
          </a:p>
          <a:p>
            <a:r>
              <a:rPr lang="en-US" sz="3600" b="1" dirty="0" smtClean="0">
                <a:latin typeface="Myriad Pro Cond"/>
              </a:rPr>
              <a:t>than we were just </a:t>
            </a:r>
          </a:p>
          <a:p>
            <a:r>
              <a:rPr lang="en-US" sz="3600" b="1" u="sng" dirty="0" smtClean="0">
                <a:latin typeface="Myriad Pro Cond"/>
              </a:rPr>
              <a:t>32 months ago</a:t>
            </a:r>
            <a:r>
              <a:rPr lang="en-US" sz="3600" b="1" dirty="0" smtClean="0">
                <a:latin typeface="Myriad Pro Cond"/>
              </a:rPr>
              <a:t>!</a:t>
            </a:r>
          </a:p>
          <a:p>
            <a:endParaRPr lang="en-US" sz="3600" b="1" dirty="0">
              <a:latin typeface="Myriad Pro Cond"/>
            </a:endParaRPr>
          </a:p>
          <a:p>
            <a:r>
              <a:rPr lang="en-US" sz="2400" b="1" dirty="0" smtClean="0">
                <a:latin typeface="Myriad Pro Cond"/>
              </a:rPr>
              <a:t>Our sales in </a:t>
            </a:r>
            <a:r>
              <a:rPr lang="en-US" sz="2400" b="1" i="1" dirty="0" smtClean="0">
                <a:latin typeface="Myriad Pro Cond"/>
              </a:rPr>
              <a:t>1 DAY </a:t>
            </a:r>
            <a:r>
              <a:rPr lang="en-US" sz="2400" b="1" dirty="0" smtClean="0">
                <a:latin typeface="Myriad Pro Cond"/>
              </a:rPr>
              <a:t>now</a:t>
            </a:r>
            <a:r>
              <a:rPr lang="en-US" sz="2400" b="1" i="1" dirty="0" smtClean="0">
                <a:latin typeface="Myriad Pro Cond"/>
              </a:rPr>
              <a:t> </a:t>
            </a:r>
            <a:r>
              <a:rPr lang="en-US" sz="2400" b="1" dirty="0" smtClean="0">
                <a:latin typeface="Myriad Pro Cond"/>
              </a:rPr>
              <a:t>equals </a:t>
            </a:r>
          </a:p>
          <a:p>
            <a:r>
              <a:rPr lang="en-US" sz="2400" b="1" dirty="0" smtClean="0">
                <a:latin typeface="Myriad Pro Cond"/>
              </a:rPr>
              <a:t>our sales in </a:t>
            </a:r>
            <a:r>
              <a:rPr lang="en-US" sz="2400" b="1" i="1" dirty="0" smtClean="0">
                <a:latin typeface="Myriad Pro Cond"/>
              </a:rPr>
              <a:t>1 MONTH </a:t>
            </a:r>
            <a:r>
              <a:rPr lang="en-US" sz="2400" b="1" dirty="0" smtClean="0">
                <a:latin typeface="Myriad Pro Cond"/>
              </a:rPr>
              <a:t>in 2012.</a:t>
            </a:r>
          </a:p>
        </p:txBody>
      </p:sp>
      <p:pic>
        <p:nvPicPr>
          <p:cNvPr id="2056" name="Picture 8" descr="https://encrypted-tbn2.gstatic.com/images?q=tbn:ANd9GcSeGl4EaeCyDoXrUSYNF7ARy5373RB2LlxnY1WhNIFzqtC0-jH0p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72" y="1246908"/>
            <a:ext cx="4571535" cy="455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55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6995797" y="-7966"/>
            <a:ext cx="454069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solidFill>
                  <a:srgbClr val="8BB62B"/>
                </a:solidFill>
                <a:latin typeface="Myriad Pro"/>
                <a:cs typeface="Myriad Pro"/>
              </a:rPr>
              <a:t>GROWING </a:t>
            </a:r>
            <a:r>
              <a:rPr lang="en-US" sz="3600" dirty="0" smtClean="0">
                <a:solidFill>
                  <a:schemeClr val="bg1"/>
                </a:solidFill>
                <a:latin typeface="Myriad Pro"/>
                <a:cs typeface="Myriad Pro"/>
              </a:rPr>
              <a:t>Fast! </a:t>
            </a:r>
            <a:endParaRPr lang="en-US" sz="36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12" name="Picture 11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449" y="-117905"/>
            <a:ext cx="574263" cy="766293"/>
          </a:xfrm>
          <a:prstGeom prst="rect">
            <a:avLst/>
          </a:prstGeom>
        </p:spPr>
      </p:pic>
      <p:pic>
        <p:nvPicPr>
          <p:cNvPr id="13" name="Picture 2" descr="C:\Users\David\Documents\inc-5000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26" y="1407910"/>
            <a:ext cx="6377861" cy="450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87353" y="2026789"/>
            <a:ext cx="43582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Myriad Pro Cond"/>
              </a:rPr>
              <a:t>2013: #4584</a:t>
            </a:r>
          </a:p>
          <a:p>
            <a:r>
              <a:rPr lang="en-US" sz="3600" b="1" dirty="0" smtClean="0">
                <a:latin typeface="Myriad Pro Cond"/>
              </a:rPr>
              <a:t>2014: #1487</a:t>
            </a:r>
          </a:p>
          <a:p>
            <a:r>
              <a:rPr lang="en-US" sz="3600" b="1" dirty="0" smtClean="0">
                <a:latin typeface="Myriad Pro Cond"/>
              </a:rPr>
              <a:t>(Up 3,097 places)</a:t>
            </a:r>
          </a:p>
          <a:p>
            <a:endParaRPr lang="en-US" sz="3600" b="1" dirty="0" smtClean="0">
              <a:latin typeface="Myriad Pro Cond"/>
            </a:endParaRPr>
          </a:p>
          <a:p>
            <a:r>
              <a:rPr lang="en-US" sz="3600" b="1" dirty="0" smtClean="0">
                <a:latin typeface="Myriad Pro Cond"/>
              </a:rPr>
              <a:t>2015 will be our</a:t>
            </a:r>
          </a:p>
          <a:p>
            <a:r>
              <a:rPr lang="en-US" sz="3600" b="1" dirty="0" smtClean="0">
                <a:latin typeface="Myriad Pro Cond"/>
              </a:rPr>
              <a:t>3</a:t>
            </a:r>
            <a:r>
              <a:rPr lang="en-US" sz="3600" b="1" baseline="30000" dirty="0" smtClean="0">
                <a:latin typeface="Myriad Pro Cond"/>
              </a:rPr>
              <a:t>rd</a:t>
            </a:r>
            <a:r>
              <a:rPr lang="en-US" sz="3600" b="1" dirty="0" smtClean="0">
                <a:latin typeface="Myriad Pro Cond"/>
              </a:rPr>
              <a:t> year in a row!</a:t>
            </a:r>
            <a:endParaRPr lang="en-US" sz="3600" b="1" dirty="0">
              <a:latin typeface="Myriad Pro Cond"/>
            </a:endParaRPr>
          </a:p>
        </p:txBody>
      </p:sp>
    </p:spTree>
    <p:extLst>
      <p:ext uri="{BB962C8B-B14F-4D97-AF65-F5344CB8AC3E}">
        <p14:creationId xmlns:p14="http://schemas.microsoft.com/office/powerpoint/2010/main" val="337662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5925034" y="-76870"/>
            <a:ext cx="5820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latin typeface="Myriad Pro"/>
                <a:cs typeface="Myriad Pro"/>
              </a:rPr>
              <a:t>We are on a </a:t>
            </a:r>
            <a:r>
              <a:rPr lang="en-US" sz="3600" b="1" dirty="0">
                <a:solidFill>
                  <a:srgbClr val="8BB62B"/>
                </a:solidFill>
                <a:latin typeface="Myriad Pro"/>
                <a:cs typeface="Myriad Pro"/>
              </a:rPr>
              <a:t>MISSION</a:t>
            </a:r>
            <a:r>
              <a:rPr lang="en-US" sz="3600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6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12" name="Picture 11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049" y="-152240"/>
            <a:ext cx="574263" cy="766293"/>
          </a:xfrm>
          <a:prstGeom prst="rect">
            <a:avLst/>
          </a:prstGeom>
        </p:spPr>
      </p:pic>
      <p:pic>
        <p:nvPicPr>
          <p:cNvPr id="31746" name="Picture 2" descr="http://mypurium.com/Content/images/lifestyle/MMM_Logo17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349" y="921451"/>
            <a:ext cx="1915815" cy="252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0938" y="3691812"/>
            <a:ext cx="751771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Myriad Pro Cond"/>
              </a:rPr>
              <a:t>Help 1 million families</a:t>
            </a:r>
          </a:p>
          <a:p>
            <a:endParaRPr lang="en-US" sz="1200" b="1" dirty="0">
              <a:latin typeface="Myriad Pro Cond"/>
            </a:endParaRPr>
          </a:p>
          <a:p>
            <a:r>
              <a:rPr lang="en-US" sz="3200" b="1" dirty="0" smtClean="0">
                <a:latin typeface="Myriad Pro Cond"/>
              </a:rPr>
              <a:t>1,000 women</a:t>
            </a:r>
          </a:p>
          <a:p>
            <a:r>
              <a:rPr lang="en-US" sz="3200" b="1" dirty="0" smtClean="0">
                <a:latin typeface="Myriad Pro Cond"/>
              </a:rPr>
              <a:t>100 communities</a:t>
            </a:r>
          </a:p>
          <a:p>
            <a:r>
              <a:rPr lang="en-US" sz="3200" b="1" dirty="0" smtClean="0">
                <a:latin typeface="Myriad Pro Cond"/>
              </a:rPr>
              <a:t>10 families each</a:t>
            </a:r>
          </a:p>
          <a:p>
            <a:r>
              <a:rPr lang="en-US" sz="3200" b="1" dirty="0" smtClean="0">
                <a:latin typeface="Myriad Pro Cond"/>
              </a:rPr>
              <a:t>www.millionmommovement.info</a:t>
            </a:r>
            <a:endParaRPr lang="en-US" sz="3200" b="1" dirty="0">
              <a:latin typeface="Myriad Pro Cond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 t="-2767" b="-1"/>
          <a:stretch/>
        </p:blipFill>
        <p:spPr>
          <a:xfrm>
            <a:off x="5683315" y="855537"/>
            <a:ext cx="4053421" cy="31008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" t="13028"/>
          <a:stretch/>
        </p:blipFill>
        <p:spPr>
          <a:xfrm>
            <a:off x="5674888" y="3888140"/>
            <a:ext cx="2895546" cy="1989665"/>
          </a:xfrm>
          <a:prstGeom prst="rect">
            <a:avLst/>
          </a:prstGeom>
        </p:spPr>
      </p:pic>
      <p:pic>
        <p:nvPicPr>
          <p:cNvPr id="15" name="Picture 6" descr="C:\Users\David\Documents\jodi and daughter 2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8" t="3487" r="16632" b="1763"/>
          <a:stretch/>
        </p:blipFill>
        <p:spPr bwMode="auto">
          <a:xfrm>
            <a:off x="9427499" y="921451"/>
            <a:ext cx="2202873" cy="178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215" y="2702436"/>
            <a:ext cx="2185299" cy="14415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2939" y="3956523"/>
            <a:ext cx="1653173" cy="233793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1" t="16508" r="23714"/>
          <a:stretch/>
        </p:blipFill>
        <p:spPr>
          <a:xfrm>
            <a:off x="8557388" y="3927679"/>
            <a:ext cx="1528066" cy="236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8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828781" y="-15224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dirty="0" smtClean="0">
                <a:solidFill>
                  <a:schemeClr val="bg1"/>
                </a:solidFill>
                <a:latin typeface="Myriad Pro"/>
                <a:cs typeface="Myriad Pro"/>
              </a:rPr>
              <a:t>Farm to Family </a:t>
            </a:r>
            <a:r>
              <a:rPr lang="en-US" sz="3600" b="1" dirty="0" smtClean="0">
                <a:solidFill>
                  <a:srgbClr val="8BB62B"/>
                </a:solidFill>
                <a:latin typeface="Myriad Pro"/>
                <a:cs typeface="Myriad Pro"/>
              </a:rPr>
              <a:t>VIDEO</a:t>
            </a:r>
            <a:r>
              <a:rPr lang="en-US" sz="3600" dirty="0" smtClean="0">
                <a:solidFill>
                  <a:schemeClr val="bg1"/>
                </a:solidFill>
                <a:latin typeface="Myriad Pro"/>
                <a:cs typeface="Myriad Pro"/>
              </a:rPr>
              <a:t> </a:t>
            </a:r>
            <a:endParaRPr lang="en-US" sz="36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8" name="Picture 7" descr="IGNITE flame-0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347" y="0"/>
            <a:ext cx="574263" cy="766293"/>
          </a:xfrm>
          <a:prstGeom prst="rect">
            <a:avLst/>
          </a:prstGeom>
        </p:spPr>
      </p:pic>
      <p:pic>
        <p:nvPicPr>
          <p:cNvPr id="2" name="Purium - Farm To Family Video-S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9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819" y="230908"/>
            <a:ext cx="11283757" cy="6384637"/>
          </a:xfrm>
          <a:prstGeom prst="rect">
            <a:avLst/>
          </a:prstGeom>
          <a:noFill/>
          <a:ln w="2413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noFill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5925034" y="-365760"/>
            <a:ext cx="6114017" cy="1066800"/>
          </a:xfrm>
          <a:prstGeom prst="round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6289688" y="14397"/>
            <a:ext cx="5475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8BB62B"/>
                </a:solidFill>
                <a:latin typeface="Myriad Pro"/>
                <a:cs typeface="Myriad Pro"/>
              </a:rPr>
              <a:t>PROBLEMS </a:t>
            </a:r>
            <a:r>
              <a:rPr lang="en-US" sz="3200" dirty="0" smtClean="0">
                <a:solidFill>
                  <a:schemeClr val="bg1"/>
                </a:solidFill>
                <a:latin typeface="Myriad Pro"/>
                <a:cs typeface="Myriad Pro"/>
              </a:rPr>
              <a:t>with our food</a:t>
            </a:r>
            <a:endParaRPr lang="en-US" sz="3200" dirty="0">
              <a:solidFill>
                <a:srgbClr val="8BB62B"/>
              </a:solidFill>
              <a:latin typeface="Myriad Pro"/>
              <a:cs typeface="Myriad Pro"/>
            </a:endParaRPr>
          </a:p>
        </p:txBody>
      </p:sp>
      <p:pic>
        <p:nvPicPr>
          <p:cNvPr id="8" name="Picture 7" descr="IGNITE flame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705" y="-152239"/>
            <a:ext cx="574263" cy="7662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61055" y="2146743"/>
            <a:ext cx="52331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Myriad Pro Cond"/>
              </a:rPr>
              <a:t>Most food that we eat:</a:t>
            </a:r>
          </a:p>
          <a:p>
            <a:endParaRPr lang="en-US" sz="3600" b="1" dirty="0" smtClean="0">
              <a:latin typeface="Myriad Pro Cond"/>
            </a:endParaRPr>
          </a:p>
          <a:p>
            <a:r>
              <a:rPr lang="en-US" sz="3600" b="1" dirty="0" smtClean="0">
                <a:latin typeface="Myriad Pro Cond"/>
              </a:rPr>
              <a:t>Too much salt</a:t>
            </a:r>
          </a:p>
          <a:p>
            <a:r>
              <a:rPr lang="en-US" sz="3600" b="1" dirty="0" smtClean="0">
                <a:latin typeface="Myriad Pro Cond"/>
              </a:rPr>
              <a:t>Too much sugar</a:t>
            </a:r>
          </a:p>
          <a:p>
            <a:r>
              <a:rPr lang="en-US" sz="3600" b="1" dirty="0" smtClean="0">
                <a:latin typeface="Myriad Pro Cond"/>
              </a:rPr>
              <a:t>Too much fat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3218" r="3670" b="8240"/>
          <a:stretch/>
        </p:blipFill>
        <p:spPr>
          <a:xfrm>
            <a:off x="586302" y="1963881"/>
            <a:ext cx="5023385" cy="368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0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1479</TotalTime>
  <Words>1222</Words>
  <Application>Microsoft Office PowerPoint</Application>
  <PresentationFormat>Widescreen</PresentationFormat>
  <Paragraphs>270</Paragraphs>
  <Slides>41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Myriad Pro</vt:lpstr>
      <vt:lpstr>Myriad Pro Cond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73</cp:revision>
  <dcterms:created xsi:type="dcterms:W3CDTF">2015-08-24T20:10:21Z</dcterms:created>
  <dcterms:modified xsi:type="dcterms:W3CDTF">2015-10-01T15:09:19Z</dcterms:modified>
</cp:coreProperties>
</file>